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9.jpg" ContentType="image/jpeg"/>
  <Override PartName="/ppt/media/image44.jpg" ContentType="image/jpeg"/>
  <Override PartName="/ppt/media/image8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257" r:id="rId3"/>
    <p:sldId id="258" r:id="rId4"/>
    <p:sldId id="259" r:id="rId5"/>
    <p:sldId id="260" r:id="rId6"/>
    <p:sldId id="261" r:id="rId7"/>
    <p:sldId id="262" r:id="rId8"/>
    <p:sldId id="263" r:id="rId9"/>
    <p:sldId id="264" r:id="rId10"/>
    <p:sldId id="267" r:id="rId11"/>
    <p:sldId id="265" r:id="rId12"/>
    <p:sldId id="268" r:id="rId13"/>
    <p:sldId id="269" r:id="rId14"/>
    <p:sldId id="270" r:id="rId15"/>
    <p:sldId id="271" r:id="rId16"/>
    <p:sldId id="272" r:id="rId17"/>
    <p:sldId id="273" r:id="rId18"/>
    <p:sldId id="274" r:id="rId19"/>
    <p:sldId id="275" r:id="rId20"/>
    <p:sldId id="276"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70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6" Type="http://schemas.openxmlformats.org/officeDocument/2006/relationships/image" Target="../media/image25.wmf"/><Relationship Id="rId5" Type="http://schemas.openxmlformats.org/officeDocument/2006/relationships/image" Target="../media/image24.wmf"/><Relationship Id="rId4"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267C7-C6C5-49DA-B496-C9FC02DD76C2}" type="datetimeFigureOut">
              <a:rPr lang="zh-CN" altLang="en-US" smtClean="0"/>
              <a:t>2018/12/10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215DE-66FD-446F-AB1F-DE9E715DA67B}" type="slidenum">
              <a:rPr lang="zh-CN" altLang="en-US" smtClean="0"/>
              <a:t>‹#›</a:t>
            </a:fld>
            <a:endParaRPr lang="zh-CN" altLang="en-US"/>
          </a:p>
        </p:txBody>
      </p:sp>
    </p:spTree>
    <p:extLst>
      <p:ext uri="{BB962C8B-B14F-4D97-AF65-F5344CB8AC3E}">
        <p14:creationId xmlns:p14="http://schemas.microsoft.com/office/powerpoint/2010/main" val="1101570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BD6F05-2520-467A-83B8-C3D72985B37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3F92BA0-9C64-432C-B7FF-F858BF4517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893D2D6-D0F7-4E8F-9055-DB7014704244}"/>
              </a:ext>
            </a:extLst>
          </p:cNvPr>
          <p:cNvSpPr>
            <a:spLocks noGrp="1"/>
          </p:cNvSpPr>
          <p:nvPr>
            <p:ph type="dt" sz="half" idx="10"/>
          </p:nvPr>
        </p:nvSpPr>
        <p:spPr/>
        <p:txBody>
          <a:bodyPr/>
          <a:lstStyle/>
          <a:p>
            <a:fld id="{19C06778-6D87-4548-A1CC-1D4106CC1AFB}" type="datetime1">
              <a:rPr lang="zh-CN" altLang="en-US" smtClean="0"/>
              <a:t>2018/12/10</a:t>
            </a:fld>
            <a:endParaRPr lang="zh-CN" altLang="en-US"/>
          </a:p>
        </p:txBody>
      </p:sp>
      <p:sp>
        <p:nvSpPr>
          <p:cNvPr id="5" name="页脚占位符 4">
            <a:extLst>
              <a:ext uri="{FF2B5EF4-FFF2-40B4-BE49-F238E27FC236}">
                <a16:creationId xmlns:a16="http://schemas.microsoft.com/office/drawing/2014/main" id="{354065F8-40D5-4B5C-AEA6-3265DCCF23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2FF642-8DB3-470B-A84D-3D1D40BB9918}"/>
              </a:ext>
            </a:extLst>
          </p:cNvPr>
          <p:cNvSpPr>
            <a:spLocks noGrp="1"/>
          </p:cNvSpPr>
          <p:nvPr>
            <p:ph type="sldNum" sz="quarter" idx="12"/>
          </p:nvPr>
        </p:nvSpPr>
        <p:spPr/>
        <p:txBody>
          <a:bodyPr/>
          <a:lstStyle/>
          <a:p>
            <a:fld id="{B2893457-2C09-4614-9563-EF47D4A98DCB}" type="slidenum">
              <a:rPr lang="zh-CN" altLang="en-US" smtClean="0"/>
              <a:t>‹#›</a:t>
            </a:fld>
            <a:endParaRPr lang="zh-CN" altLang="en-US"/>
          </a:p>
        </p:txBody>
      </p:sp>
    </p:spTree>
    <p:extLst>
      <p:ext uri="{BB962C8B-B14F-4D97-AF65-F5344CB8AC3E}">
        <p14:creationId xmlns:p14="http://schemas.microsoft.com/office/powerpoint/2010/main" val="833223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A54A9D-DD8A-47F9-B82F-393A4ADB327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849D10-611D-4342-9751-BBAE713FA42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80ED967-8C73-4584-96D9-59BFEB464AB9}"/>
              </a:ext>
            </a:extLst>
          </p:cNvPr>
          <p:cNvSpPr>
            <a:spLocks noGrp="1"/>
          </p:cNvSpPr>
          <p:nvPr>
            <p:ph type="dt" sz="half" idx="10"/>
          </p:nvPr>
        </p:nvSpPr>
        <p:spPr/>
        <p:txBody>
          <a:bodyPr/>
          <a:lstStyle/>
          <a:p>
            <a:fld id="{529CCE04-F08C-4643-8113-5C5F5DC7BC2E}" type="datetime1">
              <a:rPr lang="zh-CN" altLang="en-US" smtClean="0"/>
              <a:t>2018/12/10</a:t>
            </a:fld>
            <a:endParaRPr lang="zh-CN" altLang="en-US"/>
          </a:p>
        </p:txBody>
      </p:sp>
      <p:sp>
        <p:nvSpPr>
          <p:cNvPr id="5" name="页脚占位符 4">
            <a:extLst>
              <a:ext uri="{FF2B5EF4-FFF2-40B4-BE49-F238E27FC236}">
                <a16:creationId xmlns:a16="http://schemas.microsoft.com/office/drawing/2014/main" id="{B568ED39-ED6D-478C-85FC-4F9BDA1D3A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D09642-3821-47A3-8B8B-54AA5B22CB12}"/>
              </a:ext>
            </a:extLst>
          </p:cNvPr>
          <p:cNvSpPr>
            <a:spLocks noGrp="1"/>
          </p:cNvSpPr>
          <p:nvPr>
            <p:ph type="sldNum" sz="quarter" idx="12"/>
          </p:nvPr>
        </p:nvSpPr>
        <p:spPr/>
        <p:txBody>
          <a:bodyPr/>
          <a:lstStyle/>
          <a:p>
            <a:fld id="{B2893457-2C09-4614-9563-EF47D4A98DCB}" type="slidenum">
              <a:rPr lang="zh-CN" altLang="en-US" smtClean="0"/>
              <a:t>‹#›</a:t>
            </a:fld>
            <a:endParaRPr lang="zh-CN" altLang="en-US"/>
          </a:p>
        </p:txBody>
      </p:sp>
    </p:spTree>
    <p:extLst>
      <p:ext uri="{BB962C8B-B14F-4D97-AF65-F5344CB8AC3E}">
        <p14:creationId xmlns:p14="http://schemas.microsoft.com/office/powerpoint/2010/main" val="2750797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1E72D7-6D27-4618-93AD-90A336BB450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84DEA0-1584-4754-9441-8779D3070131}"/>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1C5E5A1-739B-4A16-A2AB-A8BC02C7F3D0}"/>
              </a:ext>
            </a:extLst>
          </p:cNvPr>
          <p:cNvSpPr>
            <a:spLocks noGrp="1"/>
          </p:cNvSpPr>
          <p:nvPr>
            <p:ph type="dt" sz="half" idx="10"/>
          </p:nvPr>
        </p:nvSpPr>
        <p:spPr/>
        <p:txBody>
          <a:bodyPr/>
          <a:lstStyle/>
          <a:p>
            <a:fld id="{CA71A74F-FB43-4143-8998-1D57DC2067E5}" type="datetime1">
              <a:rPr lang="zh-CN" altLang="en-US" smtClean="0"/>
              <a:t>2018/12/10</a:t>
            </a:fld>
            <a:endParaRPr lang="zh-CN" altLang="en-US"/>
          </a:p>
        </p:txBody>
      </p:sp>
      <p:sp>
        <p:nvSpPr>
          <p:cNvPr id="5" name="页脚占位符 4">
            <a:extLst>
              <a:ext uri="{FF2B5EF4-FFF2-40B4-BE49-F238E27FC236}">
                <a16:creationId xmlns:a16="http://schemas.microsoft.com/office/drawing/2014/main" id="{2F61A692-2E7A-4358-B28A-23637DA330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FA8E68-1126-417C-A404-F9960D0C94BA}"/>
              </a:ext>
            </a:extLst>
          </p:cNvPr>
          <p:cNvSpPr>
            <a:spLocks noGrp="1"/>
          </p:cNvSpPr>
          <p:nvPr>
            <p:ph type="sldNum" sz="quarter" idx="12"/>
          </p:nvPr>
        </p:nvSpPr>
        <p:spPr/>
        <p:txBody>
          <a:bodyPr/>
          <a:lstStyle/>
          <a:p>
            <a:fld id="{B2893457-2C09-4614-9563-EF47D4A98DCB}" type="slidenum">
              <a:rPr lang="zh-CN" altLang="en-US" smtClean="0"/>
              <a:t>‹#›</a:t>
            </a:fld>
            <a:endParaRPr lang="zh-CN" altLang="en-US"/>
          </a:p>
        </p:txBody>
      </p:sp>
    </p:spTree>
    <p:extLst>
      <p:ext uri="{BB962C8B-B14F-4D97-AF65-F5344CB8AC3E}">
        <p14:creationId xmlns:p14="http://schemas.microsoft.com/office/powerpoint/2010/main" val="3267732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82AB05-9C11-4B17-B0EE-B8F3F8F6E81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51D1DA-375C-4798-8E27-A8CCCCA36D5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ADCBB37-338C-4320-93A3-5D5C79C6785F}"/>
              </a:ext>
            </a:extLst>
          </p:cNvPr>
          <p:cNvSpPr>
            <a:spLocks noGrp="1"/>
          </p:cNvSpPr>
          <p:nvPr>
            <p:ph type="dt" sz="half" idx="10"/>
          </p:nvPr>
        </p:nvSpPr>
        <p:spPr/>
        <p:txBody>
          <a:bodyPr/>
          <a:lstStyle/>
          <a:p>
            <a:fld id="{560BA5ED-D792-4679-B93C-EEC4A3AC5B19}" type="datetime1">
              <a:rPr lang="zh-CN" altLang="en-US" smtClean="0"/>
              <a:t>2018/12/10</a:t>
            </a:fld>
            <a:endParaRPr lang="zh-CN" altLang="en-US"/>
          </a:p>
        </p:txBody>
      </p:sp>
      <p:sp>
        <p:nvSpPr>
          <p:cNvPr id="5" name="页脚占位符 4">
            <a:extLst>
              <a:ext uri="{FF2B5EF4-FFF2-40B4-BE49-F238E27FC236}">
                <a16:creationId xmlns:a16="http://schemas.microsoft.com/office/drawing/2014/main" id="{C5075307-BEE7-4147-97B9-1B4A622B53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335591-5C3E-4EC9-8DCB-2BAB5CBE9932}"/>
              </a:ext>
            </a:extLst>
          </p:cNvPr>
          <p:cNvSpPr>
            <a:spLocks noGrp="1"/>
          </p:cNvSpPr>
          <p:nvPr>
            <p:ph type="sldNum" sz="quarter" idx="12"/>
          </p:nvPr>
        </p:nvSpPr>
        <p:spPr/>
        <p:txBody>
          <a:bodyPr/>
          <a:lstStyle/>
          <a:p>
            <a:fld id="{B2893457-2C09-4614-9563-EF47D4A98DCB}" type="slidenum">
              <a:rPr lang="zh-CN" altLang="en-US" smtClean="0"/>
              <a:t>‹#›</a:t>
            </a:fld>
            <a:endParaRPr lang="zh-CN" altLang="en-US"/>
          </a:p>
        </p:txBody>
      </p:sp>
    </p:spTree>
    <p:extLst>
      <p:ext uri="{BB962C8B-B14F-4D97-AF65-F5344CB8AC3E}">
        <p14:creationId xmlns:p14="http://schemas.microsoft.com/office/powerpoint/2010/main" val="2184636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976F9C-8E2A-4136-AB30-CAA8A9117D0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7D788F8-3467-415C-855B-0D3543F408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619C22D-8CE3-4326-9545-622AFF81049A}"/>
              </a:ext>
            </a:extLst>
          </p:cNvPr>
          <p:cNvSpPr>
            <a:spLocks noGrp="1"/>
          </p:cNvSpPr>
          <p:nvPr>
            <p:ph type="dt" sz="half" idx="10"/>
          </p:nvPr>
        </p:nvSpPr>
        <p:spPr/>
        <p:txBody>
          <a:bodyPr/>
          <a:lstStyle/>
          <a:p>
            <a:fld id="{1A24089C-F1F0-4280-BC8A-F0057CA168FE}" type="datetime1">
              <a:rPr lang="zh-CN" altLang="en-US" smtClean="0"/>
              <a:t>2018/12/10</a:t>
            </a:fld>
            <a:endParaRPr lang="zh-CN" altLang="en-US"/>
          </a:p>
        </p:txBody>
      </p:sp>
      <p:sp>
        <p:nvSpPr>
          <p:cNvPr id="5" name="页脚占位符 4">
            <a:extLst>
              <a:ext uri="{FF2B5EF4-FFF2-40B4-BE49-F238E27FC236}">
                <a16:creationId xmlns:a16="http://schemas.microsoft.com/office/drawing/2014/main" id="{5002D3F9-BEBF-48C3-BA3D-0D7F173C1D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F45C78-F2F9-40D1-8A1E-D085C7A6F52F}"/>
              </a:ext>
            </a:extLst>
          </p:cNvPr>
          <p:cNvSpPr>
            <a:spLocks noGrp="1"/>
          </p:cNvSpPr>
          <p:nvPr>
            <p:ph type="sldNum" sz="quarter" idx="12"/>
          </p:nvPr>
        </p:nvSpPr>
        <p:spPr/>
        <p:txBody>
          <a:bodyPr/>
          <a:lstStyle/>
          <a:p>
            <a:fld id="{B2893457-2C09-4614-9563-EF47D4A98DCB}" type="slidenum">
              <a:rPr lang="zh-CN" altLang="en-US" smtClean="0"/>
              <a:t>‹#›</a:t>
            </a:fld>
            <a:endParaRPr lang="zh-CN" altLang="en-US"/>
          </a:p>
        </p:txBody>
      </p:sp>
    </p:spTree>
    <p:extLst>
      <p:ext uri="{BB962C8B-B14F-4D97-AF65-F5344CB8AC3E}">
        <p14:creationId xmlns:p14="http://schemas.microsoft.com/office/powerpoint/2010/main" val="1754415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B485-977B-4760-9AC6-6B1C4890EC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194596-AA5D-4F37-92D3-D053346D1C6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C84895E-CC3A-4D24-BCBD-8EBD7E00594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C5A1B3E-E811-4AC9-8F92-ADFDA06235DA}"/>
              </a:ext>
            </a:extLst>
          </p:cNvPr>
          <p:cNvSpPr>
            <a:spLocks noGrp="1"/>
          </p:cNvSpPr>
          <p:nvPr>
            <p:ph type="dt" sz="half" idx="10"/>
          </p:nvPr>
        </p:nvSpPr>
        <p:spPr/>
        <p:txBody>
          <a:bodyPr/>
          <a:lstStyle/>
          <a:p>
            <a:fld id="{6008813C-F967-405D-87C7-901F768D5B24}" type="datetime1">
              <a:rPr lang="zh-CN" altLang="en-US" smtClean="0"/>
              <a:t>2018/12/10</a:t>
            </a:fld>
            <a:endParaRPr lang="zh-CN" altLang="en-US"/>
          </a:p>
        </p:txBody>
      </p:sp>
      <p:sp>
        <p:nvSpPr>
          <p:cNvPr id="6" name="页脚占位符 5">
            <a:extLst>
              <a:ext uri="{FF2B5EF4-FFF2-40B4-BE49-F238E27FC236}">
                <a16:creationId xmlns:a16="http://schemas.microsoft.com/office/drawing/2014/main" id="{50E02625-E5FA-4AF6-8202-EC6E4C11A7A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C3D1FB-7B0E-4DF7-AFE6-B975CA5BFCCF}"/>
              </a:ext>
            </a:extLst>
          </p:cNvPr>
          <p:cNvSpPr>
            <a:spLocks noGrp="1"/>
          </p:cNvSpPr>
          <p:nvPr>
            <p:ph type="sldNum" sz="quarter" idx="12"/>
          </p:nvPr>
        </p:nvSpPr>
        <p:spPr/>
        <p:txBody>
          <a:bodyPr/>
          <a:lstStyle/>
          <a:p>
            <a:fld id="{B2893457-2C09-4614-9563-EF47D4A98DCB}" type="slidenum">
              <a:rPr lang="zh-CN" altLang="en-US" smtClean="0"/>
              <a:t>‹#›</a:t>
            </a:fld>
            <a:endParaRPr lang="zh-CN" altLang="en-US"/>
          </a:p>
        </p:txBody>
      </p:sp>
    </p:spTree>
    <p:extLst>
      <p:ext uri="{BB962C8B-B14F-4D97-AF65-F5344CB8AC3E}">
        <p14:creationId xmlns:p14="http://schemas.microsoft.com/office/powerpoint/2010/main" val="1972886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BEF3C-4F0F-48EF-941A-6EF3BF471E4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E2184B-D227-4155-8017-13D222143F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AD1EC40-316F-416F-A997-26E17B333EC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373E3A1-EECE-4032-99CF-4FAFA7968E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C23E647-90DE-4BBB-A09E-1E4562F37296}"/>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817D962-29AC-41A5-82AE-7C69C9D71D9A}"/>
              </a:ext>
            </a:extLst>
          </p:cNvPr>
          <p:cNvSpPr>
            <a:spLocks noGrp="1"/>
          </p:cNvSpPr>
          <p:nvPr>
            <p:ph type="dt" sz="half" idx="10"/>
          </p:nvPr>
        </p:nvSpPr>
        <p:spPr/>
        <p:txBody>
          <a:bodyPr/>
          <a:lstStyle/>
          <a:p>
            <a:fld id="{EB641F09-848E-4C68-8B11-3CF998F4306D}" type="datetime1">
              <a:rPr lang="zh-CN" altLang="en-US" smtClean="0"/>
              <a:t>2018/12/10</a:t>
            </a:fld>
            <a:endParaRPr lang="zh-CN" altLang="en-US"/>
          </a:p>
        </p:txBody>
      </p:sp>
      <p:sp>
        <p:nvSpPr>
          <p:cNvPr id="8" name="页脚占位符 7">
            <a:extLst>
              <a:ext uri="{FF2B5EF4-FFF2-40B4-BE49-F238E27FC236}">
                <a16:creationId xmlns:a16="http://schemas.microsoft.com/office/drawing/2014/main" id="{D8C6654E-3C27-42FF-8F7A-10DAFB6F1F4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DF02960-9E13-4C1C-82D1-A8A7ADE03A91}"/>
              </a:ext>
            </a:extLst>
          </p:cNvPr>
          <p:cNvSpPr>
            <a:spLocks noGrp="1"/>
          </p:cNvSpPr>
          <p:nvPr>
            <p:ph type="sldNum" sz="quarter" idx="12"/>
          </p:nvPr>
        </p:nvSpPr>
        <p:spPr/>
        <p:txBody>
          <a:bodyPr/>
          <a:lstStyle/>
          <a:p>
            <a:fld id="{B2893457-2C09-4614-9563-EF47D4A98DCB}" type="slidenum">
              <a:rPr lang="zh-CN" altLang="en-US" smtClean="0"/>
              <a:t>‹#›</a:t>
            </a:fld>
            <a:endParaRPr lang="zh-CN" altLang="en-US"/>
          </a:p>
        </p:txBody>
      </p:sp>
    </p:spTree>
    <p:extLst>
      <p:ext uri="{BB962C8B-B14F-4D97-AF65-F5344CB8AC3E}">
        <p14:creationId xmlns:p14="http://schemas.microsoft.com/office/powerpoint/2010/main" val="30248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87CB5-230A-4602-89A9-BC34134580E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B56B72-84B5-461C-85CA-9E56F26898AD}"/>
              </a:ext>
            </a:extLst>
          </p:cNvPr>
          <p:cNvSpPr>
            <a:spLocks noGrp="1"/>
          </p:cNvSpPr>
          <p:nvPr>
            <p:ph type="dt" sz="half" idx="10"/>
          </p:nvPr>
        </p:nvSpPr>
        <p:spPr/>
        <p:txBody>
          <a:bodyPr/>
          <a:lstStyle/>
          <a:p>
            <a:fld id="{9701FCC3-5521-40E7-95AD-496892F38046}" type="datetime1">
              <a:rPr lang="zh-CN" altLang="en-US" smtClean="0"/>
              <a:t>2018/12/10</a:t>
            </a:fld>
            <a:endParaRPr lang="zh-CN" altLang="en-US"/>
          </a:p>
        </p:txBody>
      </p:sp>
      <p:sp>
        <p:nvSpPr>
          <p:cNvPr id="4" name="页脚占位符 3">
            <a:extLst>
              <a:ext uri="{FF2B5EF4-FFF2-40B4-BE49-F238E27FC236}">
                <a16:creationId xmlns:a16="http://schemas.microsoft.com/office/drawing/2014/main" id="{D259D4FA-5282-4D4C-B0B1-50E61AA1F21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FD3AEBF-9FE6-4797-9BF3-07FFEC266814}"/>
              </a:ext>
            </a:extLst>
          </p:cNvPr>
          <p:cNvSpPr>
            <a:spLocks noGrp="1"/>
          </p:cNvSpPr>
          <p:nvPr>
            <p:ph type="sldNum" sz="quarter" idx="12"/>
          </p:nvPr>
        </p:nvSpPr>
        <p:spPr/>
        <p:txBody>
          <a:bodyPr/>
          <a:lstStyle/>
          <a:p>
            <a:fld id="{B2893457-2C09-4614-9563-EF47D4A98DCB}" type="slidenum">
              <a:rPr lang="zh-CN" altLang="en-US" smtClean="0"/>
              <a:t>‹#›</a:t>
            </a:fld>
            <a:endParaRPr lang="zh-CN" altLang="en-US"/>
          </a:p>
        </p:txBody>
      </p:sp>
    </p:spTree>
    <p:extLst>
      <p:ext uri="{BB962C8B-B14F-4D97-AF65-F5344CB8AC3E}">
        <p14:creationId xmlns:p14="http://schemas.microsoft.com/office/powerpoint/2010/main" val="961608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ACF4A5-7200-43A4-9E3C-D7A1D5625395}"/>
              </a:ext>
            </a:extLst>
          </p:cNvPr>
          <p:cNvSpPr>
            <a:spLocks noGrp="1"/>
          </p:cNvSpPr>
          <p:nvPr>
            <p:ph type="dt" sz="half" idx="10"/>
          </p:nvPr>
        </p:nvSpPr>
        <p:spPr/>
        <p:txBody>
          <a:bodyPr/>
          <a:lstStyle/>
          <a:p>
            <a:fld id="{4277A813-018C-4163-A9A5-C0FE65EACF65}" type="datetime1">
              <a:rPr lang="zh-CN" altLang="en-US" smtClean="0"/>
              <a:t>2018/12/10</a:t>
            </a:fld>
            <a:endParaRPr lang="zh-CN" altLang="en-US"/>
          </a:p>
        </p:txBody>
      </p:sp>
      <p:sp>
        <p:nvSpPr>
          <p:cNvPr id="3" name="页脚占位符 2">
            <a:extLst>
              <a:ext uri="{FF2B5EF4-FFF2-40B4-BE49-F238E27FC236}">
                <a16:creationId xmlns:a16="http://schemas.microsoft.com/office/drawing/2014/main" id="{72F52803-57FC-4A10-95B7-DB905F0944B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8B88E16-2C22-4C3C-A551-A50FCCE1DACB}"/>
              </a:ext>
            </a:extLst>
          </p:cNvPr>
          <p:cNvSpPr>
            <a:spLocks noGrp="1"/>
          </p:cNvSpPr>
          <p:nvPr>
            <p:ph type="sldNum" sz="quarter" idx="12"/>
          </p:nvPr>
        </p:nvSpPr>
        <p:spPr/>
        <p:txBody>
          <a:bodyPr/>
          <a:lstStyle/>
          <a:p>
            <a:fld id="{B2893457-2C09-4614-9563-EF47D4A98DCB}" type="slidenum">
              <a:rPr lang="zh-CN" altLang="en-US" smtClean="0"/>
              <a:t>‹#›</a:t>
            </a:fld>
            <a:endParaRPr lang="zh-CN" altLang="en-US"/>
          </a:p>
        </p:txBody>
      </p:sp>
    </p:spTree>
    <p:extLst>
      <p:ext uri="{BB962C8B-B14F-4D97-AF65-F5344CB8AC3E}">
        <p14:creationId xmlns:p14="http://schemas.microsoft.com/office/powerpoint/2010/main" val="3260573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946FA0-AB90-4D15-B60C-203F28B752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D5F9648-AE01-41A2-ADC6-9DADBC27F4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7C5E428-EA90-48ED-87A5-879955E15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75C6A8A-AFF0-457E-9EEC-6C4A0B285F13}"/>
              </a:ext>
            </a:extLst>
          </p:cNvPr>
          <p:cNvSpPr>
            <a:spLocks noGrp="1"/>
          </p:cNvSpPr>
          <p:nvPr>
            <p:ph type="dt" sz="half" idx="10"/>
          </p:nvPr>
        </p:nvSpPr>
        <p:spPr/>
        <p:txBody>
          <a:bodyPr/>
          <a:lstStyle/>
          <a:p>
            <a:fld id="{6A4F52D7-EEE3-4C3C-AAEA-582974D3F153}" type="datetime1">
              <a:rPr lang="zh-CN" altLang="en-US" smtClean="0"/>
              <a:t>2018/12/10</a:t>
            </a:fld>
            <a:endParaRPr lang="zh-CN" altLang="en-US"/>
          </a:p>
        </p:txBody>
      </p:sp>
      <p:sp>
        <p:nvSpPr>
          <p:cNvPr id="6" name="页脚占位符 5">
            <a:extLst>
              <a:ext uri="{FF2B5EF4-FFF2-40B4-BE49-F238E27FC236}">
                <a16:creationId xmlns:a16="http://schemas.microsoft.com/office/drawing/2014/main" id="{D41B1C54-D151-4B51-8C0D-43EE1C41F3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4BFBE50-CAFF-4ED9-BB97-6F8CA429652B}"/>
              </a:ext>
            </a:extLst>
          </p:cNvPr>
          <p:cNvSpPr>
            <a:spLocks noGrp="1"/>
          </p:cNvSpPr>
          <p:nvPr>
            <p:ph type="sldNum" sz="quarter" idx="12"/>
          </p:nvPr>
        </p:nvSpPr>
        <p:spPr/>
        <p:txBody>
          <a:bodyPr/>
          <a:lstStyle/>
          <a:p>
            <a:fld id="{B2893457-2C09-4614-9563-EF47D4A98DCB}" type="slidenum">
              <a:rPr lang="zh-CN" altLang="en-US" smtClean="0"/>
              <a:t>‹#›</a:t>
            </a:fld>
            <a:endParaRPr lang="zh-CN" altLang="en-US"/>
          </a:p>
        </p:txBody>
      </p:sp>
    </p:spTree>
    <p:extLst>
      <p:ext uri="{BB962C8B-B14F-4D97-AF65-F5344CB8AC3E}">
        <p14:creationId xmlns:p14="http://schemas.microsoft.com/office/powerpoint/2010/main" val="3799640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8E560-6252-4F85-AD9B-BE827C6F717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AAECEC1-112F-49CB-8971-1D4A8FBB6B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4D5B849-BDD1-4D81-B3F7-34F3D6DA80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631AF3A-C3EC-40FB-BDC5-C6E0FAB5570E}"/>
              </a:ext>
            </a:extLst>
          </p:cNvPr>
          <p:cNvSpPr>
            <a:spLocks noGrp="1"/>
          </p:cNvSpPr>
          <p:nvPr>
            <p:ph type="dt" sz="half" idx="10"/>
          </p:nvPr>
        </p:nvSpPr>
        <p:spPr/>
        <p:txBody>
          <a:bodyPr/>
          <a:lstStyle/>
          <a:p>
            <a:fld id="{39C9695D-6CC3-4627-8BCC-04261BD4FB24}" type="datetime1">
              <a:rPr lang="zh-CN" altLang="en-US" smtClean="0"/>
              <a:t>2018/12/10</a:t>
            </a:fld>
            <a:endParaRPr lang="zh-CN" altLang="en-US"/>
          </a:p>
        </p:txBody>
      </p:sp>
      <p:sp>
        <p:nvSpPr>
          <p:cNvPr id="6" name="页脚占位符 5">
            <a:extLst>
              <a:ext uri="{FF2B5EF4-FFF2-40B4-BE49-F238E27FC236}">
                <a16:creationId xmlns:a16="http://schemas.microsoft.com/office/drawing/2014/main" id="{64DAB32A-80AB-4AFE-B98C-4EC590FC6EA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E1BB2F0-317D-4885-8391-93DA4B3D2605}"/>
              </a:ext>
            </a:extLst>
          </p:cNvPr>
          <p:cNvSpPr>
            <a:spLocks noGrp="1"/>
          </p:cNvSpPr>
          <p:nvPr>
            <p:ph type="sldNum" sz="quarter" idx="12"/>
          </p:nvPr>
        </p:nvSpPr>
        <p:spPr/>
        <p:txBody>
          <a:bodyPr/>
          <a:lstStyle/>
          <a:p>
            <a:fld id="{B2893457-2C09-4614-9563-EF47D4A98DCB}" type="slidenum">
              <a:rPr lang="zh-CN" altLang="en-US" smtClean="0"/>
              <a:t>‹#›</a:t>
            </a:fld>
            <a:endParaRPr lang="zh-CN" altLang="en-US"/>
          </a:p>
        </p:txBody>
      </p:sp>
    </p:spTree>
    <p:extLst>
      <p:ext uri="{BB962C8B-B14F-4D97-AF65-F5344CB8AC3E}">
        <p14:creationId xmlns:p14="http://schemas.microsoft.com/office/powerpoint/2010/main" val="2311302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F42301-C314-4000-95F2-F9FB2FA496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E28B2B7-E06A-4DDD-A618-C8F366C451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F531065-E963-4A57-B69E-5A8D33D57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15A8A7-5276-453A-8B61-6C1DF9D2EC33}" type="datetime1">
              <a:rPr lang="zh-CN" altLang="en-US" smtClean="0"/>
              <a:t>2018/12/10</a:t>
            </a:fld>
            <a:endParaRPr lang="zh-CN" altLang="en-US"/>
          </a:p>
        </p:txBody>
      </p:sp>
      <p:sp>
        <p:nvSpPr>
          <p:cNvPr id="5" name="页脚占位符 4">
            <a:extLst>
              <a:ext uri="{FF2B5EF4-FFF2-40B4-BE49-F238E27FC236}">
                <a16:creationId xmlns:a16="http://schemas.microsoft.com/office/drawing/2014/main" id="{E5BC4467-4967-4A94-BF5D-F736DB966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310AC62-8D76-407E-9A4F-3EAACBF72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893457-2C09-4614-9563-EF47D4A98DCB}" type="slidenum">
              <a:rPr lang="zh-CN" altLang="en-US" smtClean="0"/>
              <a:t>‹#›</a:t>
            </a:fld>
            <a:endParaRPr lang="zh-CN" altLang="en-US"/>
          </a:p>
        </p:txBody>
      </p:sp>
    </p:spTree>
    <p:extLst>
      <p:ext uri="{BB962C8B-B14F-4D97-AF65-F5344CB8AC3E}">
        <p14:creationId xmlns:p14="http://schemas.microsoft.com/office/powerpoint/2010/main" val="884015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5.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7.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oleObject" Target="../embeddings/oleObject6.bin"/><Relationship Id="rId2" Type="http://schemas.openxmlformats.org/officeDocument/2006/relationships/slideLayout" Target="../slideLayouts/slideLayout2.xml"/><Relationship Id="rId16" Type="http://schemas.openxmlformats.org/officeDocument/2006/relationships/image" Target="../media/image25.wmf"/><Relationship Id="rId1" Type="http://schemas.openxmlformats.org/officeDocument/2006/relationships/vmlDrawing" Target="../drawings/vmlDrawing1.vml"/><Relationship Id="rId6" Type="http://schemas.openxmlformats.org/officeDocument/2006/relationships/image" Target="../media/image21.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8.bin"/><Relationship Id="rId10" Type="http://schemas.openxmlformats.org/officeDocument/2006/relationships/image" Target="../media/image23.wmf"/><Relationship Id="rId4" Type="http://schemas.openxmlformats.org/officeDocument/2006/relationships/image" Target="../media/image20.wmf"/><Relationship Id="rId9" Type="http://schemas.openxmlformats.org/officeDocument/2006/relationships/oleObject" Target="../embeddings/oleObject4.bin"/><Relationship Id="rId14" Type="http://schemas.openxmlformats.org/officeDocument/2006/relationships/image" Target="../media/image24.wmf"/></Relationships>
</file>

<file path=ppt/slides/_rels/slide2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5.w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oleObject" Target="../embeddings/oleObject10.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image" Target="../media/image76.wmf"/><Relationship Id="rId9" Type="http://schemas.openxmlformats.org/officeDocument/2006/relationships/oleObject" Target="../embeddings/oleObject15.bin"/></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A1E8B9-03A9-4D19-8208-3912FE5B0B99}"/>
              </a:ext>
            </a:extLst>
          </p:cNvPr>
          <p:cNvSpPr>
            <a:spLocks noGrp="1"/>
          </p:cNvSpPr>
          <p:nvPr>
            <p:ph type="ctrTitle"/>
          </p:nvPr>
        </p:nvSpPr>
        <p:spPr/>
        <p:txBody>
          <a:bodyPr/>
          <a:lstStyle/>
          <a:p>
            <a:r>
              <a:rPr lang="en-US" altLang="zh-CN" dirty="0"/>
              <a:t>Laplace and Poisson</a:t>
            </a:r>
            <a:endParaRPr lang="zh-CN" altLang="en-US" dirty="0"/>
          </a:p>
        </p:txBody>
      </p:sp>
      <p:sp>
        <p:nvSpPr>
          <p:cNvPr id="3" name="副标题 2">
            <a:extLst>
              <a:ext uri="{FF2B5EF4-FFF2-40B4-BE49-F238E27FC236}">
                <a16:creationId xmlns:a16="http://schemas.microsoft.com/office/drawing/2014/main" id="{B46D8324-B1AA-4C19-917F-6BD57CE2C3A0}"/>
              </a:ext>
            </a:extLst>
          </p:cNvPr>
          <p:cNvSpPr>
            <a:spLocks noGrp="1"/>
          </p:cNvSpPr>
          <p:nvPr>
            <p:ph type="subTitle" idx="1"/>
          </p:nvPr>
        </p:nvSpPr>
        <p:spPr/>
        <p:txBody>
          <a:bodyPr/>
          <a:lstStyle/>
          <a:p>
            <a:r>
              <a:rPr lang="en-US" altLang="zh-CN" dirty="0"/>
              <a:t>Theoretical Part</a:t>
            </a:r>
          </a:p>
          <a:p>
            <a:pPr algn="r"/>
            <a:r>
              <a:rPr lang="en-US" altLang="zh-CN" dirty="0"/>
              <a:t>Xingyu</a:t>
            </a:r>
            <a:r>
              <a:rPr lang="zh-CN" altLang="en-US" dirty="0"/>
              <a:t> </a:t>
            </a:r>
            <a:r>
              <a:rPr lang="en-US" altLang="zh-CN" dirty="0"/>
              <a:t>Ni</a:t>
            </a:r>
          </a:p>
          <a:p>
            <a:endParaRPr lang="zh-CN" altLang="en-US" dirty="0"/>
          </a:p>
        </p:txBody>
      </p:sp>
      <p:sp>
        <p:nvSpPr>
          <p:cNvPr id="4" name="灯片编号占位符 3">
            <a:extLst>
              <a:ext uri="{FF2B5EF4-FFF2-40B4-BE49-F238E27FC236}">
                <a16:creationId xmlns:a16="http://schemas.microsoft.com/office/drawing/2014/main" id="{7DFA86A7-9204-4E40-8191-6DB185C816AF}"/>
              </a:ext>
            </a:extLst>
          </p:cNvPr>
          <p:cNvSpPr>
            <a:spLocks noGrp="1"/>
          </p:cNvSpPr>
          <p:nvPr>
            <p:ph type="sldNum" sz="quarter" idx="12"/>
          </p:nvPr>
        </p:nvSpPr>
        <p:spPr/>
        <p:txBody>
          <a:bodyPr/>
          <a:lstStyle/>
          <a:p>
            <a:fld id="{B2893457-2C09-4614-9563-EF47D4A98DCB}" type="slidenum">
              <a:rPr lang="zh-CN" altLang="en-US" smtClean="0"/>
              <a:t>1</a:t>
            </a:fld>
            <a:endParaRPr lang="zh-CN" altLang="en-US"/>
          </a:p>
        </p:txBody>
      </p:sp>
    </p:spTree>
    <p:extLst>
      <p:ext uri="{BB962C8B-B14F-4D97-AF65-F5344CB8AC3E}">
        <p14:creationId xmlns:p14="http://schemas.microsoft.com/office/powerpoint/2010/main" val="2406617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52DE75-9B74-4608-BBE1-BD55346EB206}"/>
              </a:ext>
            </a:extLst>
          </p:cNvPr>
          <p:cNvSpPr>
            <a:spLocks noGrp="1"/>
          </p:cNvSpPr>
          <p:nvPr>
            <p:ph type="title"/>
          </p:nvPr>
        </p:nvSpPr>
        <p:spPr/>
        <p:txBody>
          <a:bodyPr/>
          <a:lstStyle/>
          <a:p>
            <a:r>
              <a:rPr lang="zh-CN" altLang="en-US" dirty="0"/>
              <a:t>还有哪些例子？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F05B39A-AF2F-4F5B-ABAA-FD3B391A8E1F}"/>
                  </a:ext>
                </a:extLst>
              </p:cNvPr>
              <p:cNvSpPr>
                <a:spLocks noGrp="1"/>
              </p:cNvSpPr>
              <p:nvPr>
                <p:ph idx="1"/>
              </p:nvPr>
            </p:nvSpPr>
            <p:spPr/>
            <p:txBody>
              <a:bodyPr/>
              <a:lstStyle/>
              <a:p>
                <a:r>
                  <a:rPr lang="zh-CN" altLang="en-US" dirty="0"/>
                  <a:t>除了静电场（及静磁场）外，物理世界中还有许多其它的场，在稳定条件下满足拉普拉斯方程。</a:t>
                </a:r>
                <a:endParaRPr lang="en-US" altLang="zh-CN" dirty="0"/>
              </a:p>
              <a:p>
                <a:pPr lvl="1"/>
                <a:r>
                  <a:rPr lang="zh-CN" altLang="en-US" dirty="0"/>
                  <a:t>如温度（热传导问题的稳定解）。</a:t>
                </a:r>
                <a:endParaRPr lang="en-US" altLang="zh-CN" dirty="0"/>
              </a:p>
              <a:p>
                <a:pPr lvl="1"/>
                <a:r>
                  <a:rPr lang="zh-CN" altLang="en-US" dirty="0"/>
                  <a:t>流体：稳定流速场的散度为零，假设不存在涡旋则依然可以找到势函数。</a:t>
                </a:r>
                <a:endParaRPr lang="en-US" altLang="zh-CN" dirty="0"/>
              </a:p>
              <a:p>
                <a:pPr lvl="2"/>
                <a:r>
                  <a:rPr lang="zh-CN" altLang="en-US" dirty="0"/>
                  <a:t>一般情形下规约到</a:t>
                </a:r>
                <a:r>
                  <a:rPr lang="en-US" altLang="zh-CN" dirty="0"/>
                  <a:t>N-S</a:t>
                </a:r>
                <a:r>
                  <a:rPr lang="zh-CN" altLang="en-US" dirty="0"/>
                  <a:t>方程</a:t>
                </a:r>
                <a:endParaRPr lang="en-US" altLang="zh-CN" dirty="0"/>
              </a:p>
              <a:p>
                <a:pPr lvl="3"/>
                <a14:m>
                  <m:oMath xmlns:m="http://schemas.openxmlformats.org/officeDocument/2006/math">
                    <m:r>
                      <a:rPr lang="en-US" altLang="zh-CN" b="0" i="1" smtClean="0">
                        <a:latin typeface="Cambria Math" panose="02040503050406030204" pitchFamily="18" charset="0"/>
                      </a:rPr>
                      <m:t>𝜌</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d</m:t>
                        </m:r>
                        <m:r>
                          <a:rPr lang="en-US" altLang="zh-CN" b="1" i="1" smtClean="0">
                            <a:latin typeface="Cambria Math" panose="02040503050406030204" pitchFamily="18" charset="0"/>
                          </a:rPr>
                          <m:t>𝒗</m:t>
                        </m:r>
                      </m:num>
                      <m:den>
                        <m:r>
                          <m:rPr>
                            <m:sty m:val="p"/>
                          </m:rPr>
                          <a:rPr lang="en-US" altLang="zh-CN" b="0" i="0" smtClean="0">
                            <a:latin typeface="Cambria Math" panose="02040503050406030204" pitchFamily="18" charset="0"/>
                          </a:rPr>
                          <m:t>d</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r>
                      <a:rPr lang="en-US" altLang="zh-CN" b="0" i="0"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1" i="1" smtClean="0">
                        <a:latin typeface="Cambria Math" panose="02040503050406030204" pitchFamily="18" charset="0"/>
                      </a:rPr>
                      <m:t>𝑭</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m:rPr>
                        <m:sty m:val="p"/>
                      </m:rPr>
                      <a:rPr lang="en-US" altLang="zh-CN" b="0" i="0" smtClean="0">
                        <a:latin typeface="Cambria Math" panose="02040503050406030204" pitchFamily="18" charset="0"/>
                      </a:rPr>
                      <m:t>Δ</m:t>
                    </m:r>
                    <m:r>
                      <a:rPr lang="en-US" altLang="zh-CN" b="1" i="1" smtClean="0">
                        <a:latin typeface="Cambria Math" panose="02040503050406030204" pitchFamily="18" charset="0"/>
                      </a:rPr>
                      <m:t>𝒗</m:t>
                    </m:r>
                  </m:oMath>
                </a14:m>
                <a:endParaRPr lang="en-US" altLang="zh-CN" b="1" dirty="0"/>
              </a:p>
              <a:p>
                <a:pPr lvl="3"/>
                <a:r>
                  <a:rPr lang="zh-CN" altLang="en-US" dirty="0"/>
                  <a:t>其实恰为牛顿第二定律。右端三项分别对应浮力、外力和粘滞力。</a:t>
                </a:r>
                <a:endParaRPr lang="en-US" altLang="zh-CN" dirty="0"/>
              </a:p>
              <a:p>
                <a:pPr lvl="1"/>
                <a:r>
                  <a:rPr lang="zh-CN" altLang="en-US" dirty="0"/>
                  <a:t>任何一幅图像：既然图像来源于物理世界，其本身必然大部分满足拉普拉斯方程（除去一些衔接的边界）。这是拉普拉斯方程应用于图像处理的基础。</a:t>
                </a:r>
              </a:p>
            </p:txBody>
          </p:sp>
        </mc:Choice>
        <mc:Fallback xmlns="">
          <p:sp>
            <p:nvSpPr>
              <p:cNvPr id="3" name="内容占位符 2">
                <a:extLst>
                  <a:ext uri="{FF2B5EF4-FFF2-40B4-BE49-F238E27FC236}">
                    <a16:creationId xmlns:a16="http://schemas.microsoft.com/office/drawing/2014/main" id="{DF05B39A-AF2F-4F5B-ABAA-FD3B391A8E1F}"/>
                  </a:ext>
                </a:extLst>
              </p:cNvPr>
              <p:cNvSpPr>
                <a:spLocks noGrp="1" noRot="1" noChangeAspect="1" noMove="1" noResize="1" noEditPoints="1" noAdjustHandles="1" noChangeArrowheads="1" noChangeShapeType="1" noTextEdit="1"/>
              </p:cNvSpPr>
              <p:nvPr>
                <p:ph idx="1"/>
              </p:nvPr>
            </p:nvSpPr>
            <p:spPr>
              <a:blipFill>
                <a:blip r:embed="rId2"/>
                <a:stretch>
                  <a:fillRect l="-1043" t="-2381" r="-191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B0F0B8F-70E1-4A1B-92A5-F9AF3B8C5903}"/>
              </a:ext>
            </a:extLst>
          </p:cNvPr>
          <p:cNvSpPr>
            <a:spLocks noGrp="1"/>
          </p:cNvSpPr>
          <p:nvPr>
            <p:ph type="sldNum" sz="quarter" idx="12"/>
          </p:nvPr>
        </p:nvSpPr>
        <p:spPr/>
        <p:txBody>
          <a:bodyPr/>
          <a:lstStyle/>
          <a:p>
            <a:fld id="{B2893457-2C09-4614-9563-EF47D4A98DCB}" type="slidenum">
              <a:rPr lang="zh-CN" altLang="en-US" smtClean="0"/>
              <a:t>10</a:t>
            </a:fld>
            <a:endParaRPr lang="zh-CN" altLang="en-US"/>
          </a:p>
        </p:txBody>
      </p:sp>
    </p:spTree>
    <p:extLst>
      <p:ext uri="{BB962C8B-B14F-4D97-AF65-F5344CB8AC3E}">
        <p14:creationId xmlns:p14="http://schemas.microsoft.com/office/powerpoint/2010/main" val="2017563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A7E1D-16D3-4568-8640-1315B2924127}"/>
              </a:ext>
            </a:extLst>
          </p:cNvPr>
          <p:cNvSpPr>
            <a:spLocks noGrp="1"/>
          </p:cNvSpPr>
          <p:nvPr>
            <p:ph type="title"/>
          </p:nvPr>
        </p:nvSpPr>
        <p:spPr/>
        <p:txBody>
          <a:bodyPr/>
          <a:lstStyle/>
          <a:p>
            <a:r>
              <a:rPr lang="zh-CN" altLang="en-US" dirty="0"/>
              <a:t>让我们来求解吧！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98E76A-C93B-49E2-8ABD-F1A77501FDEB}"/>
                  </a:ext>
                </a:extLst>
              </p:cNvPr>
              <p:cNvSpPr>
                <a:spLocks noGrp="1"/>
              </p:cNvSpPr>
              <p:nvPr>
                <p:ph idx="1"/>
              </p:nvPr>
            </p:nvSpPr>
            <p:spPr/>
            <p:txBody>
              <a:bodyPr/>
              <a:lstStyle/>
              <a:p>
                <a:r>
                  <a:rPr lang="zh-CN" altLang="en-US" dirty="0"/>
                  <a:t>拉普拉斯方程的代数解法</a:t>
                </a:r>
                <a:endParaRPr lang="en-US" altLang="zh-CN" dirty="0"/>
              </a:p>
              <a:p>
                <a:pPr lvl="1"/>
                <a:r>
                  <a:rPr lang="zh-CN" altLang="en-US" dirty="0"/>
                  <a:t>对于具有对称性边界条件的问题，常采用分离变量法求解。</a:t>
                </a:r>
                <a:endParaRPr lang="en-US" altLang="zh-CN" dirty="0"/>
              </a:p>
              <a:p>
                <a:pPr lvl="1"/>
                <a:r>
                  <a:rPr lang="zh-CN" altLang="en-US" dirty="0"/>
                  <a:t>例如在球坐标系下，关于</a:t>
                </a:r>
                <a14:m>
                  <m:oMath xmlns:m="http://schemas.openxmlformats.org/officeDocument/2006/math">
                    <m:r>
                      <a:rPr lang="en-US" altLang="zh-CN" i="1" dirty="0" smtClean="0">
                        <a:latin typeface="Cambria Math" panose="02040503050406030204" pitchFamily="18" charset="0"/>
                      </a:rPr>
                      <m:t>𝜙</m:t>
                    </m:r>
                  </m:oMath>
                </a14:m>
                <a:r>
                  <a:rPr lang="zh-CN" altLang="en-US" dirty="0"/>
                  <a:t>角对称的问题将解出下列的形式：</a:t>
                </a:r>
                <a:endParaRPr lang="en-US" altLang="zh-CN" dirty="0"/>
              </a:p>
              <a:p>
                <a:pPr lvl="2"/>
                <a14:m>
                  <m:oMath xmlns:m="http://schemas.openxmlformats.org/officeDocument/2006/math">
                    <m:r>
                      <a:rPr lang="en-US" altLang="zh-CN" b="0" i="1" smtClean="0">
                        <a:latin typeface="Cambria Math" panose="02040503050406030204" pitchFamily="18" charset="0"/>
                      </a:rPr>
                      <m:t>𝜙</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𝑙</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𝑙</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𝑙</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𝑙</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−1</m:t>
                                </m:r>
                              </m:sup>
                            </m:sSup>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𝑙</m:t>
                            </m:r>
                          </m:sub>
                        </m:sSub>
                        <m:d>
                          <m:dPr>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𝜃</m:t>
                                </m:r>
                              </m:e>
                            </m:func>
                          </m:e>
                        </m:d>
                      </m:e>
                    </m:nary>
                  </m:oMath>
                </a14:m>
                <a:endParaRPr lang="en-US" altLang="zh-CN" dirty="0"/>
              </a:p>
              <a:p>
                <a:pPr lvl="2"/>
                <a:r>
                  <a:rPr lang="zh-CN" altLang="en-US" dirty="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𝑙</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zh-CN" altLang="en-US" i="1">
                        <a:latin typeface="Cambria Math" panose="02040503050406030204" pitchFamily="18" charset="0"/>
                      </a:rPr>
                      <m:t>为</m:t>
                    </m:r>
                    <m:r>
                      <a:rPr lang="en-US" altLang="zh-CN" i="1" dirty="0" smtClean="0">
                        <a:latin typeface="Cambria Math" panose="02040503050406030204" pitchFamily="18" charset="0"/>
                      </a:rPr>
                      <m:t>𝑙</m:t>
                    </m:r>
                  </m:oMath>
                </a14:m>
                <a:r>
                  <a:rPr lang="zh-CN" altLang="en-US" dirty="0"/>
                  <a:t>次勒让德多项式。</a:t>
                </a:r>
                <a:endParaRPr lang="en-US" altLang="zh-CN" dirty="0"/>
              </a:p>
              <a:p>
                <a:r>
                  <a:rPr lang="zh-CN" altLang="en-US" dirty="0"/>
                  <a:t>拉普拉斯方程的数值解法</a:t>
                </a:r>
                <a:endParaRPr lang="en-US" altLang="zh-CN" dirty="0"/>
              </a:p>
              <a:p>
                <a:pPr lvl="1"/>
                <a:r>
                  <a:rPr lang="zh-CN" altLang="en-US" dirty="0"/>
                  <a:t>显然能有代数解的问题只占极小一部分。我们需要一个有效的数值解法。</a:t>
                </a:r>
                <a:endParaRPr lang="en-US" altLang="zh-CN" dirty="0"/>
              </a:p>
              <a:p>
                <a:pPr lvl="1"/>
                <a:r>
                  <a:rPr lang="zh-CN" altLang="en-US" dirty="0"/>
                  <a:t>格点法。</a:t>
                </a:r>
              </a:p>
            </p:txBody>
          </p:sp>
        </mc:Choice>
        <mc:Fallback xmlns="">
          <p:sp>
            <p:nvSpPr>
              <p:cNvPr id="3" name="内容占位符 2">
                <a:extLst>
                  <a:ext uri="{FF2B5EF4-FFF2-40B4-BE49-F238E27FC236}">
                    <a16:creationId xmlns:a16="http://schemas.microsoft.com/office/drawing/2014/main" id="{FF98E76A-C93B-49E2-8ABD-F1A77501FDEB}"/>
                  </a:ext>
                </a:extLst>
              </p:cNvPr>
              <p:cNvSpPr>
                <a:spLocks noGrp="1" noRot="1" noChangeAspect="1" noMove="1" noResize="1" noEditPoints="1" noAdjustHandles="1" noChangeArrowheads="1" noChangeShapeType="1" noTextEdit="1"/>
              </p:cNvSpPr>
              <p:nvPr>
                <p:ph idx="1"/>
              </p:nvPr>
            </p:nvSpPr>
            <p:spPr>
              <a:blipFill>
                <a:blip r:embed="rId2"/>
                <a:stretch>
                  <a:fillRect l="-1043" t="-2801" r="-191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796B124-40D1-4188-8B13-09464720855C}"/>
              </a:ext>
            </a:extLst>
          </p:cNvPr>
          <p:cNvSpPr>
            <a:spLocks noGrp="1"/>
          </p:cNvSpPr>
          <p:nvPr>
            <p:ph type="sldNum" sz="quarter" idx="12"/>
          </p:nvPr>
        </p:nvSpPr>
        <p:spPr/>
        <p:txBody>
          <a:bodyPr/>
          <a:lstStyle/>
          <a:p>
            <a:fld id="{B2893457-2C09-4614-9563-EF47D4A98DCB}" type="slidenum">
              <a:rPr lang="zh-CN" altLang="en-US" smtClean="0"/>
              <a:t>11</a:t>
            </a:fld>
            <a:endParaRPr lang="zh-CN" altLang="en-US"/>
          </a:p>
        </p:txBody>
      </p:sp>
    </p:spTree>
    <p:extLst>
      <p:ext uri="{BB962C8B-B14F-4D97-AF65-F5344CB8AC3E}">
        <p14:creationId xmlns:p14="http://schemas.microsoft.com/office/powerpoint/2010/main" val="1901452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520739-FC18-4399-BB8F-4A69DF2A5149}"/>
              </a:ext>
            </a:extLst>
          </p:cNvPr>
          <p:cNvSpPr>
            <a:spLocks noGrp="1"/>
          </p:cNvSpPr>
          <p:nvPr>
            <p:ph type="title"/>
          </p:nvPr>
        </p:nvSpPr>
        <p:spPr/>
        <p:txBody>
          <a:bodyPr/>
          <a:lstStyle/>
          <a:p>
            <a:r>
              <a:rPr lang="zh-CN" altLang="en-US" dirty="0"/>
              <a:t>有限差分（格点法）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4C78429-CF1C-4011-A158-C703A5F6D061}"/>
                  </a:ext>
                </a:extLst>
              </p:cNvPr>
              <p:cNvSpPr>
                <a:spLocks noGrp="1"/>
              </p:cNvSpPr>
              <p:nvPr>
                <p:ph idx="1"/>
              </p:nvPr>
            </p:nvSpPr>
            <p:spPr/>
            <p:txBody>
              <a:bodyPr/>
              <a:lstStyle/>
              <a:p>
                <a:r>
                  <a:rPr lang="zh-CN" altLang="en-US" dirty="0"/>
                  <a:t>直观理解</a:t>
                </a:r>
                <a:endParaRPr lang="en-US" altLang="zh-CN" dirty="0"/>
              </a:p>
              <a:p>
                <a:pPr lvl="1"/>
                <a:r>
                  <a:rPr lang="zh-CN" altLang="en-US" dirty="0"/>
                  <a:t>将空间用网格进行划分（一般使得划分均匀）。</a:t>
                </a:r>
                <a:endParaRPr lang="en-US" altLang="zh-CN" dirty="0"/>
              </a:p>
              <a:p>
                <a:pPr lvl="1"/>
                <a:r>
                  <a:rPr lang="zh-CN" altLang="en-US" dirty="0"/>
                  <a:t>只考察各网格中心点的函数值，记为</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zh-CN" altLang="en-US" dirty="0"/>
                  <a:t>。</a:t>
                </a:r>
                <a:endParaRPr lang="en-US" altLang="zh-CN" dirty="0"/>
              </a:p>
              <a:p>
                <a:pPr lvl="1"/>
                <a:r>
                  <a:rPr lang="zh-CN" altLang="en-US" dirty="0"/>
                  <a:t>在稳定时将满足</a:t>
                </a:r>
                <a:endParaRPr lang="en-US" altLang="zh-CN" dirty="0"/>
              </a:p>
              <a:p>
                <a:pPr lvl="2"/>
                <a14:m>
                  <m:oMath xmlns:m="http://schemas.openxmlformats.org/officeDocument/2006/math">
                    <m:r>
                      <a:rPr lang="en-US" altLang="zh-CN">
                        <a:latin typeface="Cambria Math" panose="02040503050406030204" pitchFamily="18" charset="0"/>
                      </a:rPr>
                      <m:t>4</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+1</m:t>
                        </m:r>
                      </m:e>
                    </m:d>
                  </m:oMath>
                </a14:m>
                <a:endParaRPr lang="en-US" altLang="zh-CN" dirty="0"/>
              </a:p>
              <a:p>
                <a:pPr lvl="2"/>
                <a:r>
                  <a:rPr lang="zh-CN" altLang="en-US" dirty="0"/>
                  <a:t>该式的推导利用了以差分替代微分的思想。</a:t>
                </a:r>
                <a:endParaRPr lang="en-US" altLang="zh-CN" dirty="0"/>
              </a:p>
              <a:p>
                <a:r>
                  <a:rPr lang="zh-CN" altLang="en-US" dirty="0"/>
                  <a:t>如何设置边界条件？</a:t>
                </a:r>
                <a:endParaRPr lang="en-US" altLang="zh-CN" dirty="0"/>
              </a:p>
              <a:p>
                <a:pPr lvl="1"/>
                <a:r>
                  <a:rPr lang="zh-CN" altLang="en-US" dirty="0"/>
                  <a:t>第一类边界条件：强行设定格点的值；</a:t>
                </a:r>
                <a:endParaRPr lang="en-US" altLang="zh-CN" dirty="0"/>
              </a:p>
              <a:p>
                <a:pPr lvl="1"/>
                <a:r>
                  <a:rPr lang="zh-CN" altLang="en-US" dirty="0"/>
                  <a:t>第二类边界条件：强行设定格点与格点间的微（差）分。</a:t>
                </a:r>
              </a:p>
            </p:txBody>
          </p:sp>
        </mc:Choice>
        <mc:Fallback xmlns="">
          <p:sp>
            <p:nvSpPr>
              <p:cNvPr id="3" name="内容占位符 2">
                <a:extLst>
                  <a:ext uri="{FF2B5EF4-FFF2-40B4-BE49-F238E27FC236}">
                    <a16:creationId xmlns:a16="http://schemas.microsoft.com/office/drawing/2014/main" id="{C4C78429-CF1C-4011-A158-C703A5F6D061}"/>
                  </a:ext>
                </a:extLst>
              </p:cNvPr>
              <p:cNvSpPr>
                <a:spLocks noGrp="1" noRot="1" noChangeAspect="1" noMove="1" noResize="1" noEditPoints="1" noAdjustHandles="1" noChangeArrowheads="1" noChangeShapeType="1" noTextEdit="1"/>
              </p:cNvSpPr>
              <p:nvPr>
                <p:ph idx="1"/>
              </p:nvPr>
            </p:nvSpPr>
            <p:spPr>
              <a:blipFill>
                <a:blip r:embed="rId2"/>
                <a:stretch>
                  <a:fillRect l="-1043" t="-280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5A76BFB-2DD6-48EC-9D60-3C29AD2945D9}"/>
              </a:ext>
            </a:extLst>
          </p:cNvPr>
          <p:cNvSpPr>
            <a:spLocks noGrp="1"/>
          </p:cNvSpPr>
          <p:nvPr>
            <p:ph type="sldNum" sz="quarter" idx="12"/>
          </p:nvPr>
        </p:nvSpPr>
        <p:spPr/>
        <p:txBody>
          <a:bodyPr/>
          <a:lstStyle/>
          <a:p>
            <a:fld id="{B2893457-2C09-4614-9563-EF47D4A98DCB}" type="slidenum">
              <a:rPr lang="zh-CN" altLang="en-US" smtClean="0"/>
              <a:t>12</a:t>
            </a:fld>
            <a:endParaRPr lang="zh-CN" altLang="en-US"/>
          </a:p>
        </p:txBody>
      </p:sp>
    </p:spTree>
    <p:extLst>
      <p:ext uri="{BB962C8B-B14F-4D97-AF65-F5344CB8AC3E}">
        <p14:creationId xmlns:p14="http://schemas.microsoft.com/office/powerpoint/2010/main" val="999702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69031-EDCB-4F09-939C-E447CC7D74A7}"/>
              </a:ext>
            </a:extLst>
          </p:cNvPr>
          <p:cNvSpPr>
            <a:spLocks noGrp="1"/>
          </p:cNvSpPr>
          <p:nvPr>
            <p:ph type="title"/>
          </p:nvPr>
        </p:nvSpPr>
        <p:spPr/>
        <p:txBody>
          <a:bodyPr/>
          <a:lstStyle/>
          <a:p>
            <a:r>
              <a:rPr lang="zh-CN" altLang="en-US" dirty="0"/>
              <a:t>格点法的求解</a:t>
            </a:r>
          </a:p>
        </p:txBody>
      </p:sp>
      <p:sp>
        <p:nvSpPr>
          <p:cNvPr id="3" name="内容占位符 2">
            <a:extLst>
              <a:ext uri="{FF2B5EF4-FFF2-40B4-BE49-F238E27FC236}">
                <a16:creationId xmlns:a16="http://schemas.microsoft.com/office/drawing/2014/main" id="{D20B2A58-A519-414B-8327-87041F64758D}"/>
              </a:ext>
            </a:extLst>
          </p:cNvPr>
          <p:cNvSpPr>
            <a:spLocks noGrp="1"/>
          </p:cNvSpPr>
          <p:nvPr>
            <p:ph idx="1"/>
          </p:nvPr>
        </p:nvSpPr>
        <p:spPr/>
        <p:txBody>
          <a:bodyPr/>
          <a:lstStyle/>
          <a:p>
            <a:r>
              <a:rPr lang="zh-CN" altLang="en-US" dirty="0"/>
              <a:t>迭代法</a:t>
            </a:r>
            <a:endParaRPr lang="en-US" altLang="zh-CN" dirty="0"/>
          </a:p>
          <a:p>
            <a:pPr lvl="1"/>
            <a:r>
              <a:rPr lang="zh-CN" altLang="en-US" dirty="0"/>
              <a:t>初始时对函数进行某种赋值，每次遍历整个网格，使得每个网格的函数值等于其四邻的平均。直到两次遍历间的误差小于精度要求。</a:t>
            </a:r>
            <a:endParaRPr lang="en-US" altLang="zh-CN" dirty="0"/>
          </a:p>
          <a:p>
            <a:r>
              <a:rPr lang="zh-CN" altLang="en-US" dirty="0"/>
              <a:t>线性方程组</a:t>
            </a:r>
            <a:endParaRPr lang="en-US" altLang="zh-CN" dirty="0"/>
          </a:p>
          <a:p>
            <a:pPr lvl="1"/>
            <a:r>
              <a:rPr lang="zh-CN" altLang="en-US" dirty="0"/>
              <a:t>整理易得上述终态条件其实是一个稀疏矩阵的线性方程组求解问题，我们调用相关库来计算即可。</a:t>
            </a:r>
          </a:p>
        </p:txBody>
      </p:sp>
      <p:sp>
        <p:nvSpPr>
          <p:cNvPr id="4" name="灯片编号占位符 3">
            <a:extLst>
              <a:ext uri="{FF2B5EF4-FFF2-40B4-BE49-F238E27FC236}">
                <a16:creationId xmlns:a16="http://schemas.microsoft.com/office/drawing/2014/main" id="{B754500F-A529-4590-8D48-75045AD7DB66}"/>
              </a:ext>
            </a:extLst>
          </p:cNvPr>
          <p:cNvSpPr>
            <a:spLocks noGrp="1"/>
          </p:cNvSpPr>
          <p:nvPr>
            <p:ph type="sldNum" sz="quarter" idx="12"/>
          </p:nvPr>
        </p:nvSpPr>
        <p:spPr/>
        <p:txBody>
          <a:bodyPr/>
          <a:lstStyle/>
          <a:p>
            <a:fld id="{B2893457-2C09-4614-9563-EF47D4A98DCB}" type="slidenum">
              <a:rPr lang="zh-CN" altLang="en-US" smtClean="0"/>
              <a:t>13</a:t>
            </a:fld>
            <a:endParaRPr lang="zh-CN" altLang="en-US"/>
          </a:p>
        </p:txBody>
      </p:sp>
    </p:spTree>
    <p:extLst>
      <p:ext uri="{BB962C8B-B14F-4D97-AF65-F5344CB8AC3E}">
        <p14:creationId xmlns:p14="http://schemas.microsoft.com/office/powerpoint/2010/main" val="1954325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D1E80A-97E3-40C4-B13D-A381A14E366A}"/>
              </a:ext>
            </a:extLst>
          </p:cNvPr>
          <p:cNvSpPr>
            <a:spLocks noGrp="1"/>
          </p:cNvSpPr>
          <p:nvPr>
            <p:ph type="title"/>
          </p:nvPr>
        </p:nvSpPr>
        <p:spPr/>
        <p:txBody>
          <a:bodyPr/>
          <a:lstStyle/>
          <a:p>
            <a:r>
              <a:rPr lang="zh-CN" altLang="en-US" dirty="0"/>
              <a:t>有限元法 </a:t>
            </a:r>
            <a:r>
              <a:rPr lang="en-US" altLang="zh-CN" dirty="0"/>
              <a:t>– </a:t>
            </a:r>
            <a:r>
              <a:rPr lang="zh-CN" altLang="en-US" dirty="0"/>
              <a:t>加权余量法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9C8A3E-3277-4A24-84A2-B5020214FA00}"/>
                  </a:ext>
                </a:extLst>
              </p:cNvPr>
              <p:cNvSpPr>
                <a:spLocks noGrp="1"/>
              </p:cNvSpPr>
              <p:nvPr>
                <p:ph idx="1"/>
              </p:nvPr>
            </p:nvSpPr>
            <p:spPr/>
            <p:txBody>
              <a:bodyPr/>
              <a:lstStyle/>
              <a:p>
                <a:r>
                  <a:rPr lang="zh-CN" altLang="en-US" dirty="0"/>
                  <a:t>加权余量法</a:t>
                </a:r>
                <a:endParaRPr lang="en-US" altLang="zh-CN" dirty="0"/>
              </a:p>
              <a:p>
                <a:pPr lvl="1"/>
                <a:r>
                  <a:rPr lang="zh-CN" altLang="en-US" dirty="0"/>
                  <a:t>设实际解函数为</a:t>
                </a:r>
                <a14:m>
                  <m:oMath xmlns:m="http://schemas.openxmlformats.org/officeDocument/2006/math">
                    <m:r>
                      <a:rPr lang="en-US" altLang="zh-CN" b="0" i="1" smtClean="0">
                        <a:latin typeface="Cambria Math" panose="02040503050406030204" pitchFamily="18" charset="0"/>
                      </a:rPr>
                      <m:t>𝜙</m:t>
                    </m:r>
                  </m:oMath>
                </a14:m>
                <a:r>
                  <a:rPr lang="zh-CN" altLang="en-US" dirty="0"/>
                  <a:t>；</a:t>
                </a:r>
                <a:endParaRPr lang="en-US" altLang="zh-CN" dirty="0"/>
              </a:p>
              <a:p>
                <a:pPr lvl="1"/>
                <a:r>
                  <a:rPr lang="zh-CN" altLang="en-US" dirty="0"/>
                  <a:t>设解得的函数为若干函数的线性组合</a:t>
                </a:r>
                <a14:m>
                  <m:oMath xmlns:m="http://schemas.openxmlformats.org/officeDocument/2006/math">
                    <m:bar>
                      <m:barPr>
                        <m:pos m:val="top"/>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𝜙</m:t>
                        </m:r>
                      </m:e>
                    </m:ba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𝑖</m:t>
                            </m:r>
                          </m:sub>
                        </m:sSub>
                      </m:e>
                    </m:nary>
                  </m:oMath>
                </a14:m>
                <a:r>
                  <a:rPr lang="zh-CN" altLang="en-US" dirty="0"/>
                  <a:t>。</a:t>
                </a:r>
                <a:endParaRPr lang="en-US" altLang="zh-CN" dirty="0"/>
              </a:p>
              <a:p>
                <a:pPr lvl="1"/>
                <a:r>
                  <a:rPr lang="zh-CN" altLang="en-US" dirty="0"/>
                  <a:t>要求选定系数的值，最小化</a:t>
                </a:r>
                <a14:m>
                  <m:oMath xmlns:m="http://schemas.openxmlformats.org/officeDocument/2006/math">
                    <m:r>
                      <m:rPr>
                        <m:sty m:val="p"/>
                      </m:rPr>
                      <a:rPr lang="en-US" altLang="zh-CN" b="0" i="0" smtClean="0">
                        <a:latin typeface="Cambria Math" panose="02040503050406030204" pitchFamily="18" charset="0"/>
                      </a:rPr>
                      <m:t>Δ</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𝜙</m:t>
                        </m:r>
                        <m:r>
                          <a:rPr lang="en-US" altLang="zh-CN" b="0" i="1" smtClean="0">
                            <a:latin typeface="Cambria Math" panose="02040503050406030204" pitchFamily="18" charset="0"/>
                          </a:rPr>
                          <m:t>−</m:t>
                        </m:r>
                        <m:bar>
                          <m:barPr>
                            <m:pos m:val="top"/>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𝜙</m:t>
                            </m:r>
                          </m:e>
                        </m:bar>
                      </m:e>
                    </m:d>
                  </m:oMath>
                </a14:m>
                <a:r>
                  <a:rPr lang="zh-CN" altLang="en-US" dirty="0"/>
                  <a:t>，该值被称为余数。</a:t>
                </a:r>
                <a:endParaRPr lang="en-US" altLang="zh-CN" dirty="0"/>
              </a:p>
              <a:p>
                <a:pPr lvl="2"/>
                <a:r>
                  <a:rPr lang="zh-CN" altLang="en-US" dirty="0"/>
                  <a:t>对于边界上单独讨论，此时余数表达式不含拉普拉斯算子。</a:t>
                </a:r>
                <a:endParaRPr lang="en-US" altLang="zh-CN" dirty="0"/>
              </a:p>
              <a:p>
                <a:pPr lvl="1"/>
                <a:r>
                  <a:rPr lang="zh-CN" altLang="en-US" dirty="0"/>
                  <a:t>寻找若干个加权函数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𝑗</m:t>
                        </m:r>
                      </m:sub>
                    </m:sSub>
                  </m:oMath>
                </a14:m>
                <a:r>
                  <a:rPr lang="zh-CN" altLang="en-US" dirty="0"/>
                  <a:t>，使得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𝑗</m:t>
                        </m:r>
                      </m:sub>
                    </m:sSub>
                  </m:oMath>
                </a14:m>
                <a:r>
                  <a:rPr lang="zh-CN" altLang="en-US" dirty="0"/>
                  <a:t>与余数相乘后的积分为</a:t>
                </a:r>
                <a:r>
                  <a:rPr lang="en-US" altLang="zh-CN" dirty="0"/>
                  <a:t>0</a:t>
                </a:r>
                <a:r>
                  <a:rPr lang="zh-CN" altLang="en-US" dirty="0"/>
                  <a:t>。</a:t>
                </a:r>
                <a:endParaRPr lang="en-US" altLang="zh-CN" dirty="0"/>
              </a:p>
              <a:p>
                <a:pPr lvl="2"/>
                <a:r>
                  <a:rPr lang="zh-CN" altLang="en-US" dirty="0"/>
                  <a:t>不妨就取</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𝑗</m:t>
                        </m:r>
                      </m:sub>
                    </m:sSub>
                  </m:oMath>
                </a14:m>
                <a:r>
                  <a:rPr lang="zh-CN" altLang="en-US" dirty="0"/>
                  <a:t>，这种取法称为伽辽金法。</a:t>
                </a:r>
                <a:endParaRPr lang="en-US" altLang="zh-CN" dirty="0"/>
              </a:p>
              <a:p>
                <a:pPr lvl="2"/>
                <a:r>
                  <a:rPr lang="zh-CN" altLang="en-US" dirty="0"/>
                  <a:t>从而得到</a:t>
                </a:r>
                <a14:m>
                  <m:oMath xmlns:m="http://schemas.openxmlformats.org/officeDocument/2006/math">
                    <m:r>
                      <a:rPr lang="en-US" altLang="zh-CN" i="1" dirty="0" smtClean="0">
                        <a:latin typeface="Cambria Math" panose="02040503050406030204" pitchFamily="18" charset="0"/>
                      </a:rPr>
                      <m:t>𝑗</m:t>
                    </m:r>
                  </m:oMath>
                </a14:m>
                <a:r>
                  <a:rPr lang="zh-CN" altLang="en-US" dirty="0"/>
                  <a:t>个线性方程组，解之得到该种选择下唯一的最优解。</a:t>
                </a:r>
                <a:endParaRPr lang="en-US" altLang="zh-CN" dirty="0"/>
              </a:p>
            </p:txBody>
          </p:sp>
        </mc:Choice>
        <mc:Fallback xmlns="">
          <p:sp>
            <p:nvSpPr>
              <p:cNvPr id="3" name="内容占位符 2">
                <a:extLst>
                  <a:ext uri="{FF2B5EF4-FFF2-40B4-BE49-F238E27FC236}">
                    <a16:creationId xmlns:a16="http://schemas.microsoft.com/office/drawing/2014/main" id="{6D9C8A3E-3277-4A24-84A2-B5020214FA00}"/>
                  </a:ext>
                </a:extLst>
              </p:cNvPr>
              <p:cNvSpPr>
                <a:spLocks noGrp="1" noRot="1" noChangeAspect="1" noMove="1" noResize="1" noEditPoints="1" noAdjustHandles="1" noChangeArrowheads="1" noChangeShapeType="1" noTextEdit="1"/>
              </p:cNvSpPr>
              <p:nvPr>
                <p:ph idx="1"/>
              </p:nvPr>
            </p:nvSpPr>
            <p:spPr>
              <a:blipFill>
                <a:blip r:embed="rId2"/>
                <a:stretch>
                  <a:fillRect l="-1043" t="-280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D8D9675-98FE-4B87-B29A-D160322A12AE}"/>
              </a:ext>
            </a:extLst>
          </p:cNvPr>
          <p:cNvSpPr>
            <a:spLocks noGrp="1"/>
          </p:cNvSpPr>
          <p:nvPr>
            <p:ph type="sldNum" sz="quarter" idx="12"/>
          </p:nvPr>
        </p:nvSpPr>
        <p:spPr/>
        <p:txBody>
          <a:bodyPr/>
          <a:lstStyle/>
          <a:p>
            <a:fld id="{B2893457-2C09-4614-9563-EF47D4A98DCB}" type="slidenum">
              <a:rPr lang="zh-CN" altLang="en-US" smtClean="0"/>
              <a:t>14</a:t>
            </a:fld>
            <a:endParaRPr lang="zh-CN" altLang="en-US"/>
          </a:p>
        </p:txBody>
      </p:sp>
    </p:spTree>
    <p:extLst>
      <p:ext uri="{BB962C8B-B14F-4D97-AF65-F5344CB8AC3E}">
        <p14:creationId xmlns:p14="http://schemas.microsoft.com/office/powerpoint/2010/main" val="3167020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D818C0-ED93-4AF0-9C93-B7EE922916E5}"/>
              </a:ext>
            </a:extLst>
          </p:cNvPr>
          <p:cNvSpPr>
            <a:spLocks noGrp="1"/>
          </p:cNvSpPr>
          <p:nvPr>
            <p:ph type="title"/>
          </p:nvPr>
        </p:nvSpPr>
        <p:spPr/>
        <p:txBody>
          <a:bodyPr/>
          <a:lstStyle/>
          <a:p>
            <a:r>
              <a:rPr lang="zh-CN" altLang="en-US" dirty="0"/>
              <a:t>有限元法 </a:t>
            </a:r>
            <a:r>
              <a:rPr lang="en-US" altLang="zh-CN" dirty="0"/>
              <a:t>– </a:t>
            </a:r>
            <a:r>
              <a:rPr lang="zh-CN" altLang="en-US" dirty="0"/>
              <a:t>变分法</a:t>
            </a:r>
          </a:p>
        </p:txBody>
      </p:sp>
      <p:sp>
        <p:nvSpPr>
          <p:cNvPr id="3" name="内容占位符 2">
            <a:extLst>
              <a:ext uri="{FF2B5EF4-FFF2-40B4-BE49-F238E27FC236}">
                <a16:creationId xmlns:a16="http://schemas.microsoft.com/office/drawing/2014/main" id="{D4025902-0C41-4A48-85B3-6011047F267B}"/>
              </a:ext>
            </a:extLst>
          </p:cNvPr>
          <p:cNvSpPr>
            <a:spLocks noGrp="1"/>
          </p:cNvSpPr>
          <p:nvPr>
            <p:ph idx="1"/>
          </p:nvPr>
        </p:nvSpPr>
        <p:spPr/>
        <p:txBody>
          <a:bodyPr/>
          <a:lstStyle/>
          <a:p>
            <a:r>
              <a:rPr lang="zh-CN" altLang="en-US" dirty="0"/>
              <a:t>变分法（简介）</a:t>
            </a:r>
            <a:endParaRPr lang="en-US" altLang="zh-CN" dirty="0"/>
          </a:p>
          <a:p>
            <a:pPr lvl="1"/>
            <a:r>
              <a:rPr lang="zh-CN" altLang="en-US" dirty="0"/>
              <a:t>同样用一系列函数的线性组合来拟合另一个函数。</a:t>
            </a:r>
            <a:endParaRPr lang="en-US" altLang="zh-CN" dirty="0"/>
          </a:p>
          <a:p>
            <a:pPr lvl="1"/>
            <a:r>
              <a:rPr lang="zh-CN" altLang="en-US" dirty="0"/>
              <a:t>但此时我们可以将原先要求解的函数进行某种变换，使其具有更好求的形式。</a:t>
            </a:r>
            <a:endParaRPr lang="en-US" altLang="zh-CN" dirty="0"/>
          </a:p>
          <a:p>
            <a:pPr lvl="1"/>
            <a:r>
              <a:rPr lang="zh-CN" altLang="en-US" dirty="0"/>
              <a:t>例如在静电场问题中，我们可以不直接求解电势，转而求解其电磁场能密度。</a:t>
            </a:r>
            <a:endParaRPr lang="en-US" altLang="zh-CN" dirty="0"/>
          </a:p>
          <a:p>
            <a:pPr lvl="1"/>
            <a:r>
              <a:rPr lang="zh-CN" altLang="en-US" dirty="0"/>
              <a:t>变分法的基础在于泛函分析。</a:t>
            </a:r>
            <a:endParaRPr lang="en-US" altLang="zh-CN" dirty="0"/>
          </a:p>
          <a:p>
            <a:pPr lvl="2"/>
            <a:r>
              <a:rPr lang="zh-CN" altLang="en-US" dirty="0"/>
              <a:t>泛函分析并没有那么理解，所谓泛函，不妨理解为函数的函数。</a:t>
            </a:r>
          </a:p>
        </p:txBody>
      </p:sp>
      <p:sp>
        <p:nvSpPr>
          <p:cNvPr id="4" name="灯片编号占位符 3">
            <a:extLst>
              <a:ext uri="{FF2B5EF4-FFF2-40B4-BE49-F238E27FC236}">
                <a16:creationId xmlns:a16="http://schemas.microsoft.com/office/drawing/2014/main" id="{C0311F7B-B2BB-4821-9A72-3BF1471F6CC5}"/>
              </a:ext>
            </a:extLst>
          </p:cNvPr>
          <p:cNvSpPr>
            <a:spLocks noGrp="1"/>
          </p:cNvSpPr>
          <p:nvPr>
            <p:ph type="sldNum" sz="quarter" idx="12"/>
          </p:nvPr>
        </p:nvSpPr>
        <p:spPr/>
        <p:txBody>
          <a:bodyPr/>
          <a:lstStyle/>
          <a:p>
            <a:fld id="{B2893457-2C09-4614-9563-EF47D4A98DCB}" type="slidenum">
              <a:rPr lang="zh-CN" altLang="en-US" smtClean="0"/>
              <a:t>15</a:t>
            </a:fld>
            <a:endParaRPr lang="zh-CN" altLang="en-US"/>
          </a:p>
        </p:txBody>
      </p:sp>
    </p:spTree>
    <p:extLst>
      <p:ext uri="{BB962C8B-B14F-4D97-AF65-F5344CB8AC3E}">
        <p14:creationId xmlns:p14="http://schemas.microsoft.com/office/powerpoint/2010/main" val="1457866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1E534-6B0A-44CC-9BCF-ADECA7382013}"/>
              </a:ext>
            </a:extLst>
          </p:cNvPr>
          <p:cNvSpPr>
            <a:spLocks noGrp="1"/>
          </p:cNvSpPr>
          <p:nvPr>
            <p:ph type="title"/>
          </p:nvPr>
        </p:nvSpPr>
        <p:spPr/>
        <p:txBody>
          <a:bodyPr/>
          <a:lstStyle/>
          <a:p>
            <a:r>
              <a:rPr lang="zh-CN" altLang="en-US" dirty="0"/>
              <a:t>隐藏在静电场中的另一个问题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320493E-DEDF-4595-85CC-A11C1112CFD4}"/>
                  </a:ext>
                </a:extLst>
              </p:cNvPr>
              <p:cNvSpPr>
                <a:spLocks noGrp="1"/>
              </p:cNvSpPr>
              <p:nvPr>
                <p:ph idx="1"/>
              </p:nvPr>
            </p:nvSpPr>
            <p:spPr/>
            <p:txBody>
              <a:bodyPr/>
              <a:lstStyle/>
              <a:p>
                <a:r>
                  <a:rPr lang="zh-CN" altLang="en-US" dirty="0"/>
                  <a:t>回忆</a:t>
                </a:r>
                <a14:m>
                  <m:oMath xmlns:m="http://schemas.openxmlformats.org/officeDocument/2006/math">
                    <m:r>
                      <a:rPr lang="en-US" altLang="zh-CN" b="0" i="0" smtClean="0">
                        <a:latin typeface="Cambria Math" panose="02040503050406030204" pitchFamily="18" charset="0"/>
                      </a:rPr>
                      <m:t>∇</m:t>
                    </m:r>
                    <m:r>
                      <a:rPr lang="en-US" altLang="zh-CN" b="0" i="1" smtClean="0">
                        <a:latin typeface="Cambria Math" panose="02040503050406030204" pitchFamily="18" charset="0"/>
                      </a:rPr>
                      <m:t>⋅</m:t>
                    </m:r>
                    <m:r>
                      <a:rPr lang="en-US" altLang="zh-CN" b="1" i="1" smtClean="0">
                        <a:latin typeface="Cambria Math" panose="02040503050406030204" pitchFamily="18" charset="0"/>
                      </a:rPr>
                      <m:t>𝑬</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𝜌</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𝜖</m:t>
                            </m:r>
                          </m:e>
                          <m:sub>
                            <m:r>
                              <a:rPr lang="en-US" altLang="zh-CN" b="0" i="1" smtClean="0">
                                <a:latin typeface="Cambria Math" panose="02040503050406030204" pitchFamily="18" charset="0"/>
                              </a:rPr>
                              <m:t>0</m:t>
                            </m:r>
                          </m:sub>
                        </m:sSub>
                      </m:den>
                    </m:f>
                  </m:oMath>
                </a14:m>
                <a:r>
                  <a:rPr lang="zh-CN" altLang="en-US" dirty="0"/>
                  <a:t>，倘若电荷量密度不为零呢？</a:t>
                </a:r>
                <a:endParaRPr lang="en-US" altLang="zh-CN" dirty="0"/>
              </a:p>
              <a:p>
                <a:pPr lvl="1"/>
                <a:r>
                  <a:rPr lang="zh-CN" altLang="en-US" dirty="0"/>
                  <a:t>此时最终方程将变为</a:t>
                </a:r>
                <a14:m>
                  <m:oMath xmlns:m="http://schemas.openxmlformats.org/officeDocument/2006/math">
                    <m:sSup>
                      <m:sSupPr>
                        <m:ctrlPr>
                          <a:rPr lang="en-US" altLang="zh-CN" b="0" i="1" smtClean="0">
                            <a:latin typeface="Cambria Math" panose="02040503050406030204" pitchFamily="18" charset="0"/>
                          </a:rPr>
                        </m:ctrlPr>
                      </m:sSupPr>
                      <m:e>
                        <m:r>
                          <a:rPr lang="en-US" altLang="zh-CN" b="0" i="0"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𝜙</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𝜌</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𝜖</m:t>
                            </m:r>
                          </m:e>
                          <m:sub>
                            <m:r>
                              <a:rPr lang="en-US" altLang="zh-CN" b="0" i="1" smtClean="0">
                                <a:latin typeface="Cambria Math" panose="02040503050406030204" pitchFamily="18" charset="0"/>
                              </a:rPr>
                              <m:t>0</m:t>
                            </m:r>
                          </m:sub>
                        </m:sSub>
                      </m:den>
                    </m:f>
                  </m:oMath>
                </a14:m>
                <a:r>
                  <a:rPr lang="zh-CN" altLang="en-US" dirty="0"/>
                  <a:t>。</a:t>
                </a:r>
                <a:endParaRPr lang="en-US" altLang="zh-CN" dirty="0"/>
              </a:p>
              <a:p>
                <a:pPr lvl="1"/>
                <a:r>
                  <a:rPr lang="zh-CN" altLang="en-US" dirty="0"/>
                  <a:t>我们把这样的方程称为泊松方程。</a:t>
                </a:r>
                <a:endParaRPr lang="en-US" altLang="zh-CN" dirty="0"/>
              </a:p>
              <a:p>
                <a:pPr lvl="1"/>
                <a:r>
                  <a:rPr lang="zh-CN" altLang="en-US" dirty="0"/>
                  <a:t>既然我们说拉普拉斯方程在物理世界中大量出现，那么泊松方程又是怎么回事呢？</a:t>
                </a:r>
                <a:endParaRPr lang="en-US" altLang="zh-CN" dirty="0"/>
              </a:p>
              <a:p>
                <a:pPr lvl="2"/>
                <a:r>
                  <a:rPr lang="zh-CN" altLang="en-US" dirty="0"/>
                  <a:t>它可以看成小盒子里多了一个可以让线头凭空消失或者令其凭空出现的装置。</a:t>
                </a:r>
                <a:endParaRPr lang="en-US" altLang="zh-CN" dirty="0"/>
              </a:p>
              <a:p>
                <a:pPr lvl="2"/>
                <a:r>
                  <a:rPr lang="zh-CN" altLang="en-US" dirty="0"/>
                  <a:t>在静电场问题中，这种装置就是电荷。</a:t>
                </a:r>
                <a:endParaRPr lang="en-US" altLang="zh-CN" dirty="0"/>
              </a:p>
              <a:p>
                <a:pPr lvl="2"/>
                <a:r>
                  <a:rPr lang="zh-CN" altLang="en-US" dirty="0"/>
                  <a:t>有这些装置并没有关系，因为这些装置总是互相配对，使得电荷守恒。</a:t>
                </a:r>
                <a:endParaRPr lang="en-US" altLang="zh-CN" dirty="0"/>
              </a:p>
              <a:p>
                <a:pPr lvl="1"/>
                <a:r>
                  <a:rPr lang="zh-CN" altLang="en-US" dirty="0"/>
                  <a:t>每一种守恒律都对应着一种对称性。电荷守恒对应于规范变换的不变性。</a:t>
                </a:r>
              </a:p>
            </p:txBody>
          </p:sp>
        </mc:Choice>
        <mc:Fallback xmlns="">
          <p:sp>
            <p:nvSpPr>
              <p:cNvPr id="3" name="内容占位符 2">
                <a:extLst>
                  <a:ext uri="{FF2B5EF4-FFF2-40B4-BE49-F238E27FC236}">
                    <a16:creationId xmlns:a16="http://schemas.microsoft.com/office/drawing/2014/main" id="{0320493E-DEDF-4595-85CC-A11C1112CFD4}"/>
                  </a:ext>
                </a:extLst>
              </p:cNvPr>
              <p:cNvSpPr>
                <a:spLocks noGrp="1" noRot="1" noChangeAspect="1" noMove="1" noResize="1" noEditPoints="1" noAdjustHandles="1" noChangeArrowheads="1" noChangeShapeType="1" noTextEdit="1"/>
              </p:cNvSpPr>
              <p:nvPr>
                <p:ph idx="1"/>
              </p:nvPr>
            </p:nvSpPr>
            <p:spPr>
              <a:blipFill>
                <a:blip r:embed="rId2"/>
                <a:stretch>
                  <a:fillRect l="-1043" t="-1961" r="-191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C9E551D3-14AD-483D-AEA7-3966D3019DFA}"/>
              </a:ext>
            </a:extLst>
          </p:cNvPr>
          <p:cNvSpPr>
            <a:spLocks noGrp="1"/>
          </p:cNvSpPr>
          <p:nvPr>
            <p:ph type="sldNum" sz="quarter" idx="12"/>
          </p:nvPr>
        </p:nvSpPr>
        <p:spPr/>
        <p:txBody>
          <a:bodyPr/>
          <a:lstStyle/>
          <a:p>
            <a:fld id="{B2893457-2C09-4614-9563-EF47D4A98DCB}" type="slidenum">
              <a:rPr lang="zh-CN" altLang="en-US" smtClean="0"/>
              <a:t>16</a:t>
            </a:fld>
            <a:endParaRPr lang="zh-CN" altLang="en-US"/>
          </a:p>
        </p:txBody>
      </p:sp>
    </p:spTree>
    <p:extLst>
      <p:ext uri="{BB962C8B-B14F-4D97-AF65-F5344CB8AC3E}">
        <p14:creationId xmlns:p14="http://schemas.microsoft.com/office/powerpoint/2010/main" val="3746369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C325A-2988-47BF-BA1D-8E3C40F1EA67}"/>
              </a:ext>
            </a:extLst>
          </p:cNvPr>
          <p:cNvSpPr>
            <a:spLocks noGrp="1"/>
          </p:cNvSpPr>
          <p:nvPr>
            <p:ph type="title"/>
          </p:nvPr>
        </p:nvSpPr>
        <p:spPr/>
        <p:txBody>
          <a:bodyPr/>
          <a:lstStyle/>
          <a:p>
            <a:r>
              <a:rPr lang="zh-CN" altLang="en-US" dirty="0"/>
              <a:t>如何求解泊松方程？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1B5FAB0-143C-4525-938C-0A761944D407}"/>
                  </a:ext>
                </a:extLst>
              </p:cNvPr>
              <p:cNvSpPr>
                <a:spLocks noGrp="1"/>
              </p:cNvSpPr>
              <p:nvPr>
                <p:ph idx="1"/>
              </p:nvPr>
            </p:nvSpPr>
            <p:spPr/>
            <p:txBody>
              <a:bodyPr/>
              <a:lstStyle/>
              <a:p>
                <a:r>
                  <a:rPr lang="zh-CN" altLang="en-US" dirty="0"/>
                  <a:t>有限差分法</a:t>
                </a:r>
                <a:endParaRPr lang="en-US" altLang="zh-CN" dirty="0"/>
              </a:p>
              <a:p>
                <a:pPr lvl="1"/>
                <a:r>
                  <a:rPr lang="zh-CN" altLang="en-US" dirty="0"/>
                  <a:t>只要将公式进行简单变形即仍然适用。</a:t>
                </a:r>
                <a:endParaRPr lang="en-US" altLang="zh-CN" dirty="0"/>
              </a:p>
              <a:p>
                <a:pPr lvl="2"/>
                <a:r>
                  <a:rPr lang="zh-CN" altLang="en-US" dirty="0"/>
                  <a:t>此时即便网格均匀，也会显式的出现</a:t>
                </a:r>
                <a14:m>
                  <m:oMath xmlns:m="http://schemas.openxmlformats.org/officeDocument/2006/math">
                    <m:r>
                      <a:rPr lang="en-US" altLang="zh-CN" i="1" dirty="0" smtClean="0">
                        <a:latin typeface="Cambria Math" panose="02040503050406030204" pitchFamily="18" charset="0"/>
                      </a:rPr>
                      <m:t>h</m:t>
                    </m:r>
                  </m:oMath>
                </a14:m>
                <a:r>
                  <a:rPr lang="zh-CN" altLang="en-US" dirty="0"/>
                  <a:t>。</a:t>
                </a:r>
                <a:endParaRPr lang="en-US" altLang="zh-CN" dirty="0"/>
              </a:p>
              <a:p>
                <a:r>
                  <a:rPr lang="zh-CN" altLang="en-US" dirty="0"/>
                  <a:t>有限元法</a:t>
                </a:r>
                <a:endParaRPr lang="en-US" altLang="zh-CN" dirty="0"/>
              </a:p>
              <a:p>
                <a:pPr lvl="1"/>
                <a:r>
                  <a:rPr lang="zh-CN" altLang="en-US" dirty="0"/>
                  <a:t>可以看到前述的讨论完全不涉及偏微分方程右项是否为零。</a:t>
                </a:r>
                <a:endParaRPr lang="en-US" altLang="zh-CN" dirty="0"/>
              </a:p>
              <a:p>
                <a:pPr lvl="1"/>
                <a:r>
                  <a:rPr lang="zh-CN" altLang="en-US" dirty="0"/>
                  <a:t>因此必然适用。</a:t>
                </a:r>
              </a:p>
            </p:txBody>
          </p:sp>
        </mc:Choice>
        <mc:Fallback xmlns="">
          <p:sp>
            <p:nvSpPr>
              <p:cNvPr id="3" name="内容占位符 2">
                <a:extLst>
                  <a:ext uri="{FF2B5EF4-FFF2-40B4-BE49-F238E27FC236}">
                    <a16:creationId xmlns:a16="http://schemas.microsoft.com/office/drawing/2014/main" id="{C1B5FAB0-143C-4525-938C-0A761944D407}"/>
                  </a:ext>
                </a:extLst>
              </p:cNvPr>
              <p:cNvSpPr>
                <a:spLocks noGrp="1" noRot="1" noChangeAspect="1" noMove="1" noResize="1" noEditPoints="1" noAdjustHandles="1" noChangeArrowheads="1" noChangeShapeType="1" noTextEdit="1"/>
              </p:cNvSpPr>
              <p:nvPr>
                <p:ph idx="1"/>
              </p:nvPr>
            </p:nvSpPr>
            <p:spPr>
              <a:blipFill>
                <a:blip r:embed="rId2"/>
                <a:stretch>
                  <a:fillRect l="-1043" t="-280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3E46B7FA-0DD7-46F0-A333-2CA30A091A96}"/>
              </a:ext>
            </a:extLst>
          </p:cNvPr>
          <p:cNvSpPr>
            <a:spLocks noGrp="1"/>
          </p:cNvSpPr>
          <p:nvPr>
            <p:ph type="sldNum" sz="quarter" idx="12"/>
          </p:nvPr>
        </p:nvSpPr>
        <p:spPr/>
        <p:txBody>
          <a:bodyPr/>
          <a:lstStyle/>
          <a:p>
            <a:fld id="{B2893457-2C09-4614-9563-EF47D4A98DCB}" type="slidenum">
              <a:rPr lang="zh-CN" altLang="en-US" smtClean="0"/>
              <a:t>17</a:t>
            </a:fld>
            <a:endParaRPr lang="zh-CN" altLang="en-US"/>
          </a:p>
        </p:txBody>
      </p:sp>
    </p:spTree>
    <p:extLst>
      <p:ext uri="{BB962C8B-B14F-4D97-AF65-F5344CB8AC3E}">
        <p14:creationId xmlns:p14="http://schemas.microsoft.com/office/powerpoint/2010/main" val="1881933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1173ED-E1DD-481B-8CE5-25C23693488E}"/>
              </a:ext>
            </a:extLst>
          </p:cNvPr>
          <p:cNvSpPr>
            <a:spLocks noGrp="1"/>
          </p:cNvSpPr>
          <p:nvPr>
            <p:ph type="title"/>
          </p:nvPr>
        </p:nvSpPr>
        <p:spPr/>
        <p:txBody>
          <a:bodyPr/>
          <a:lstStyle/>
          <a:p>
            <a:r>
              <a:rPr lang="zh-CN" altLang="en-US" dirty="0"/>
              <a:t>一些小问题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CF8CE0B-1C41-42A8-BD5A-FAF83D6B1BE8}"/>
                  </a:ext>
                </a:extLst>
              </p:cNvPr>
              <p:cNvSpPr>
                <a:spLocks noGrp="1"/>
              </p:cNvSpPr>
              <p:nvPr>
                <p:ph idx="1"/>
              </p:nvPr>
            </p:nvSpPr>
            <p:spPr/>
            <p:txBody>
              <a:bodyPr/>
              <a:lstStyle/>
              <a:p>
                <a:r>
                  <a:rPr lang="zh-CN" altLang="en-US" dirty="0"/>
                  <a:t>如何求泊松方程的代数解</a:t>
                </a:r>
                <a:endParaRPr lang="en-US" altLang="zh-CN" dirty="0"/>
              </a:p>
              <a:p>
                <a:pPr lvl="1"/>
                <a:r>
                  <a:rPr lang="zh-CN" altLang="en-US" dirty="0"/>
                  <a:t>泊松方程的通解等于拉普拉斯方程的通解加泊松方程的特解。</a:t>
                </a:r>
                <a:endParaRPr lang="en-US" altLang="zh-CN" dirty="0"/>
              </a:p>
              <a:p>
                <a:pPr lvl="1"/>
                <a:r>
                  <a:rPr lang="zh-CN" altLang="en-US" dirty="0"/>
                  <a:t>格林函数法。</a:t>
                </a:r>
                <a:endParaRPr lang="en-US" altLang="zh-CN" dirty="0"/>
              </a:p>
              <a:p>
                <a:pPr lvl="1"/>
                <a:r>
                  <a:rPr lang="zh-CN" altLang="en-US" dirty="0"/>
                  <a:t>电像法。</a:t>
                </a:r>
                <a:endParaRPr lang="en-US" altLang="zh-CN" dirty="0"/>
              </a:p>
              <a:p>
                <a:pPr lvl="1"/>
                <a:r>
                  <a:rPr lang="zh-CN" altLang="en-US" dirty="0"/>
                  <a:t>对于只有点电荷的情形，可依然应用分离变量法。</a:t>
                </a:r>
                <a:endParaRPr lang="en-US" altLang="zh-CN" dirty="0"/>
              </a:p>
              <a:p>
                <a:r>
                  <a:rPr lang="zh-CN" altLang="en-US" dirty="0"/>
                  <a:t>如果问题的对称性没有那么好</a:t>
                </a:r>
                <a:endParaRPr lang="en-US" altLang="zh-CN" dirty="0"/>
              </a:p>
              <a:p>
                <a:pPr lvl="1"/>
                <a14:m>
                  <m:oMath xmlns:m="http://schemas.openxmlformats.org/officeDocument/2006/math">
                    <m:r>
                      <a:rPr lang="en-US" altLang="zh-CN" b="0" i="0" smtClean="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0" smtClean="0">
                        <a:latin typeface="Cambria Math" panose="02040503050406030204" pitchFamily="18" charset="0"/>
                      </a:rPr>
                      <m:t>∇</m:t>
                    </m:r>
                    <m:r>
                      <a:rPr lang="en-US" altLang="zh-CN" b="0" i="1" smtClean="0">
                        <a:latin typeface="Cambria Math" panose="02040503050406030204" pitchFamily="18" charset="0"/>
                      </a:rPr>
                      <m:t>𝜙</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𝜌</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𝜖</m:t>
                            </m:r>
                          </m:e>
                          <m:sub>
                            <m:r>
                              <a:rPr lang="en-US" altLang="zh-CN" b="0" i="1" smtClean="0">
                                <a:latin typeface="Cambria Math" panose="02040503050406030204" pitchFamily="18" charset="0"/>
                              </a:rPr>
                              <m:t>0</m:t>
                            </m:r>
                          </m:sub>
                        </m:sSub>
                      </m:den>
                    </m:f>
                  </m:oMath>
                </a14:m>
                <a:endParaRPr lang="en-US" altLang="zh-CN" dirty="0"/>
              </a:p>
              <a:p>
                <a:pPr lvl="1"/>
                <a:r>
                  <a:rPr lang="zh-CN" altLang="en-US" dirty="0"/>
                  <a:t>其中</a:t>
                </a:r>
                <a14:m>
                  <m:oMath xmlns:m="http://schemas.openxmlformats.org/officeDocument/2006/math">
                    <m:r>
                      <a:rPr lang="en-US" altLang="zh-CN" b="0" i="1" smtClean="0">
                        <a:latin typeface="Cambria Math" panose="02040503050406030204" pitchFamily="18" charset="0"/>
                      </a:rPr>
                      <m:t>𝜇</m:t>
                    </m:r>
                  </m:oMath>
                </a14:m>
                <a:r>
                  <a:rPr lang="zh-CN" altLang="en-US" dirty="0"/>
                  <a:t>为随空间变化的函数：</a:t>
                </a:r>
                <a:endParaRPr lang="en-US" altLang="zh-CN" dirty="0"/>
              </a:p>
              <a:p>
                <a:pPr lvl="2"/>
                <a14:m>
                  <m:oMath xmlns:m="http://schemas.openxmlformats.org/officeDocument/2006/math">
                    <m:r>
                      <a:rPr lang="en-US" altLang="zh-CN" b="0" i="1" smtClean="0">
                        <a:latin typeface="Cambria Math" panose="02040503050406030204" pitchFamily="18" charset="0"/>
                      </a:rPr>
                      <m:t>𝜇</m:t>
                    </m:r>
                  </m:oMath>
                </a14:m>
                <a:r>
                  <a:rPr lang="zh-CN" altLang="en-US" dirty="0"/>
                  <a:t>为分段函数的情形；</a:t>
                </a:r>
                <a:endParaRPr lang="en-US" altLang="zh-CN" dirty="0"/>
              </a:p>
              <a:p>
                <a:pPr lvl="2"/>
                <a14:m>
                  <m:oMath xmlns:m="http://schemas.openxmlformats.org/officeDocument/2006/math">
                    <m:r>
                      <a:rPr lang="en-US" altLang="zh-CN" b="0" i="1" smtClean="0">
                        <a:latin typeface="Cambria Math" panose="02040503050406030204" pitchFamily="18" charset="0"/>
                      </a:rPr>
                      <m:t>𝜇</m:t>
                    </m:r>
                  </m:oMath>
                </a14:m>
                <a:r>
                  <a:rPr lang="zh-CN" altLang="en-US" dirty="0"/>
                  <a:t>为连续函数的情形。</a:t>
                </a:r>
              </a:p>
            </p:txBody>
          </p:sp>
        </mc:Choice>
        <mc:Fallback xmlns="">
          <p:sp>
            <p:nvSpPr>
              <p:cNvPr id="3" name="内容占位符 2">
                <a:extLst>
                  <a:ext uri="{FF2B5EF4-FFF2-40B4-BE49-F238E27FC236}">
                    <a16:creationId xmlns:a16="http://schemas.microsoft.com/office/drawing/2014/main" id="{3CF8CE0B-1C41-42A8-BD5A-FAF83D6B1BE8}"/>
                  </a:ext>
                </a:extLst>
              </p:cNvPr>
              <p:cNvSpPr>
                <a:spLocks noGrp="1" noRot="1" noChangeAspect="1" noMove="1" noResize="1" noEditPoints="1" noAdjustHandles="1" noChangeArrowheads="1" noChangeShapeType="1" noTextEdit="1"/>
              </p:cNvSpPr>
              <p:nvPr>
                <p:ph idx="1"/>
              </p:nvPr>
            </p:nvSpPr>
            <p:spPr>
              <a:blipFill>
                <a:blip r:embed="rId2"/>
                <a:stretch>
                  <a:fillRect l="-1043" t="-280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C9ECEEA8-3194-4A01-9283-1C621B592331}"/>
              </a:ext>
            </a:extLst>
          </p:cNvPr>
          <p:cNvSpPr>
            <a:spLocks noGrp="1"/>
          </p:cNvSpPr>
          <p:nvPr>
            <p:ph type="sldNum" sz="quarter" idx="12"/>
          </p:nvPr>
        </p:nvSpPr>
        <p:spPr/>
        <p:txBody>
          <a:bodyPr/>
          <a:lstStyle/>
          <a:p>
            <a:fld id="{B2893457-2C09-4614-9563-EF47D4A98DCB}" type="slidenum">
              <a:rPr lang="zh-CN" altLang="en-US" smtClean="0"/>
              <a:t>18</a:t>
            </a:fld>
            <a:endParaRPr lang="zh-CN" altLang="en-US"/>
          </a:p>
        </p:txBody>
      </p:sp>
    </p:spTree>
    <p:extLst>
      <p:ext uri="{BB962C8B-B14F-4D97-AF65-F5344CB8AC3E}">
        <p14:creationId xmlns:p14="http://schemas.microsoft.com/office/powerpoint/2010/main" val="2208861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FD8487-1B7E-4E06-844B-7C5C16FD21D9}"/>
              </a:ext>
            </a:extLst>
          </p:cNvPr>
          <p:cNvSpPr>
            <a:spLocks noGrp="1"/>
          </p:cNvSpPr>
          <p:nvPr>
            <p:ph type="title"/>
          </p:nvPr>
        </p:nvSpPr>
        <p:spPr/>
        <p:txBody>
          <a:bodyPr/>
          <a:lstStyle/>
          <a:p>
            <a:r>
              <a:rPr lang="zh-CN" altLang="en-US" dirty="0"/>
              <a:t>球谐函数与球谐光照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61D5D3B-5CB4-4F08-A15A-2F8F57DB8580}"/>
                  </a:ext>
                </a:extLst>
              </p:cNvPr>
              <p:cNvSpPr>
                <a:spLocks noGrp="1"/>
              </p:cNvSpPr>
              <p:nvPr>
                <p:ph sz="half" idx="1"/>
              </p:nvPr>
            </p:nvSpPr>
            <p:spPr>
              <a:xfrm>
                <a:off x="838200" y="1825625"/>
                <a:ext cx="5892538" cy="4351338"/>
              </a:xfrm>
            </p:spPr>
            <p:txBody>
              <a:bodyPr>
                <a:normAutofit fontScale="92500" lnSpcReduction="10000"/>
              </a:bodyPr>
              <a:lstStyle/>
              <a:p>
                <a:r>
                  <a:rPr lang="zh-CN" altLang="en-US" dirty="0"/>
                  <a:t>解析解与级数解（应用分离变量法）</a:t>
                </a:r>
                <a:endParaRPr lang="en-US" altLang="zh-CN" dirty="0"/>
              </a:p>
              <a:p>
                <a:pPr lvl="1"/>
                <a:r>
                  <a:rPr lang="zh-CN" altLang="en-US" dirty="0"/>
                  <a:t>在一般情形下，取球坐标系，拉普拉斯方程的解一定可以被展成右边的形式。</a:t>
                </a:r>
                <a:endParaRPr lang="en-US" altLang="zh-CN" dirty="0"/>
              </a:p>
              <a:p>
                <a:pPr lvl="1"/>
                <a:r>
                  <a:rPr lang="zh-CN" altLang="en-US" dirty="0"/>
                  <a:t>我们把</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𝑙</m:t>
                        </m:r>
                      </m:sub>
                      <m:sup>
                        <m:r>
                          <a:rPr lang="en-US" altLang="zh-CN" b="0" i="1" smtClean="0">
                            <a:latin typeface="Cambria Math" panose="02040503050406030204" pitchFamily="18" charset="0"/>
                          </a:rPr>
                          <m:t>𝑚</m:t>
                        </m:r>
                      </m:sup>
                    </m:sSubSup>
                  </m:oMath>
                </a14:m>
                <a:r>
                  <a:rPr lang="zh-CN" altLang="en-US" dirty="0"/>
                  <a:t>称为球谐函数。</a:t>
                </a:r>
                <a:endParaRPr lang="en-US" altLang="zh-CN" dirty="0"/>
              </a:p>
              <a:p>
                <a:r>
                  <a:rPr lang="zh-CN" altLang="en-US" dirty="0"/>
                  <a:t>光照</a:t>
                </a:r>
                <a:endParaRPr lang="en-US" altLang="zh-CN" dirty="0"/>
              </a:p>
              <a:p>
                <a:pPr lvl="1"/>
                <a:r>
                  <a:rPr lang="en-US" altLang="zh-CN" dirty="0" err="1"/>
                  <a:t>Phong</a:t>
                </a:r>
                <a:r>
                  <a:rPr lang="zh-CN" altLang="en-US" dirty="0"/>
                  <a:t>光照模型只是简化。</a:t>
                </a:r>
                <a:endParaRPr lang="en-US" altLang="zh-CN" dirty="0"/>
              </a:p>
              <a:p>
                <a:pPr lvl="1"/>
                <a:r>
                  <a:rPr lang="zh-CN" altLang="en-US" dirty="0"/>
                  <a:t>对于物体表面的一个点，这个点反射过来的光线是由一个小的球面区域内的自发光，光线追踪过程中的其他入射光线的能量，</a:t>
                </a:r>
                <a:r>
                  <a:rPr lang="en-US" altLang="zh-CN" dirty="0"/>
                  <a:t>BRDF</a:t>
                </a:r>
                <a:r>
                  <a:rPr lang="zh-CN" altLang="en-US" dirty="0"/>
                  <a:t>，遮挡关系和几何关系决定的。</a:t>
                </a:r>
                <a:endParaRPr lang="en-US" altLang="zh-CN" dirty="0"/>
              </a:p>
              <a:p>
                <a:r>
                  <a:rPr lang="zh-CN" altLang="en-US" dirty="0"/>
                  <a:t>可以用球谐函数前几项来拟合积分。</a:t>
                </a:r>
              </a:p>
            </p:txBody>
          </p:sp>
        </mc:Choice>
        <mc:Fallback xmlns="">
          <p:sp>
            <p:nvSpPr>
              <p:cNvPr id="3" name="内容占位符 2">
                <a:extLst>
                  <a:ext uri="{FF2B5EF4-FFF2-40B4-BE49-F238E27FC236}">
                    <a16:creationId xmlns:a16="http://schemas.microsoft.com/office/drawing/2014/main" id="{661D5D3B-5CB4-4F08-A15A-2F8F57DB8580}"/>
                  </a:ext>
                </a:extLst>
              </p:cNvPr>
              <p:cNvSpPr>
                <a:spLocks noGrp="1" noRot="1" noChangeAspect="1" noMove="1" noResize="1" noEditPoints="1" noAdjustHandles="1" noChangeArrowheads="1" noChangeShapeType="1" noTextEdit="1"/>
              </p:cNvSpPr>
              <p:nvPr>
                <p:ph sz="half" idx="1"/>
              </p:nvPr>
            </p:nvSpPr>
            <p:spPr>
              <a:xfrm>
                <a:off x="838200" y="1825625"/>
                <a:ext cx="5892538" cy="4351338"/>
              </a:xfrm>
              <a:blipFill>
                <a:blip r:embed="rId2"/>
                <a:stretch>
                  <a:fillRect l="-1656" t="-3361"/>
                </a:stretch>
              </a:blipFill>
            </p:spPr>
            <p:txBody>
              <a:bodyPr/>
              <a:lstStyle/>
              <a:p>
                <a:r>
                  <a:rPr lang="zh-CN" altLang="en-US">
                    <a:noFill/>
                  </a:rPr>
                  <a:t> </a:t>
                </a:r>
              </a:p>
            </p:txBody>
          </p:sp>
        </mc:Fallback>
      </mc:AlternateContent>
      <p:pic>
        <p:nvPicPr>
          <p:cNvPr id="9" name="内容占位符 8">
            <a:extLst>
              <a:ext uri="{FF2B5EF4-FFF2-40B4-BE49-F238E27FC236}">
                <a16:creationId xmlns:a16="http://schemas.microsoft.com/office/drawing/2014/main" id="{C25DFD0D-51C8-4805-8BD5-EA3405BA97DB}"/>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271557" y="1690688"/>
            <a:ext cx="4150024" cy="838994"/>
          </a:xfrm>
        </p:spPr>
      </p:pic>
      <p:sp>
        <p:nvSpPr>
          <p:cNvPr id="4" name="灯片编号占位符 3">
            <a:extLst>
              <a:ext uri="{FF2B5EF4-FFF2-40B4-BE49-F238E27FC236}">
                <a16:creationId xmlns:a16="http://schemas.microsoft.com/office/drawing/2014/main" id="{52187390-0D58-4813-ACC7-D592908130FA}"/>
              </a:ext>
            </a:extLst>
          </p:cNvPr>
          <p:cNvSpPr>
            <a:spLocks noGrp="1"/>
          </p:cNvSpPr>
          <p:nvPr>
            <p:ph type="sldNum" sz="quarter" idx="12"/>
          </p:nvPr>
        </p:nvSpPr>
        <p:spPr/>
        <p:txBody>
          <a:bodyPr/>
          <a:lstStyle/>
          <a:p>
            <a:fld id="{B2893457-2C09-4614-9563-EF47D4A98DCB}" type="slidenum">
              <a:rPr lang="zh-CN" altLang="en-US" smtClean="0"/>
              <a:t>19</a:t>
            </a:fld>
            <a:endParaRPr lang="zh-CN" altLang="en-US"/>
          </a:p>
        </p:txBody>
      </p:sp>
      <p:pic>
        <p:nvPicPr>
          <p:cNvPr id="2054" name="Picture 6" descr="http://images.cnblogs.com/cnblogs_com/effulgent/gs2.GIF">
            <a:extLst>
              <a:ext uri="{FF2B5EF4-FFF2-40B4-BE49-F238E27FC236}">
                <a16:creationId xmlns:a16="http://schemas.microsoft.com/office/drawing/2014/main" id="{CD52970A-0F4D-4A1A-AE09-25993E239A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2429" y="2873997"/>
            <a:ext cx="5276850" cy="5715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images.cnblogs.com/cnblogs_com/effulgent/gs3.GIF">
            <a:extLst>
              <a:ext uri="{FF2B5EF4-FFF2-40B4-BE49-F238E27FC236}">
                <a16:creationId xmlns:a16="http://schemas.microsoft.com/office/drawing/2014/main" id="{79875465-7CB6-4A81-92CD-1BE1946D04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1300" y="3692042"/>
            <a:ext cx="560070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231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1AB430-A2A3-4F38-8C28-7CCA21C4A52E}"/>
              </a:ext>
            </a:extLst>
          </p:cNvPr>
          <p:cNvSpPr>
            <a:spLocks noGrp="1"/>
          </p:cNvSpPr>
          <p:nvPr>
            <p:ph type="title"/>
          </p:nvPr>
        </p:nvSpPr>
        <p:spPr/>
        <p:txBody>
          <a:bodyPr/>
          <a:lstStyle/>
          <a:p>
            <a:r>
              <a:rPr lang="zh-CN" altLang="en-US" dirty="0"/>
              <a:t>从梯度说起</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729D08E-15AD-4CBC-A312-AE350A455068}"/>
                  </a:ext>
                </a:extLst>
              </p:cNvPr>
              <p:cNvSpPr>
                <a:spLocks noGrp="1"/>
              </p:cNvSpPr>
              <p:nvPr>
                <p:ph idx="1"/>
              </p:nvPr>
            </p:nvSpPr>
            <p:spPr/>
            <p:txBody>
              <a:bodyPr/>
              <a:lstStyle/>
              <a:p>
                <a:r>
                  <a:rPr lang="zh-CN" altLang="en-US" dirty="0"/>
                  <a:t>“量”与“场”</a:t>
                </a:r>
                <a:endParaRPr lang="en-US" altLang="zh-CN" dirty="0"/>
              </a:p>
              <a:p>
                <a:pPr lvl="1"/>
                <a:r>
                  <a:rPr lang="zh-CN" altLang="en-US" dirty="0"/>
                  <a:t>人们用各种各样的“量”来刻画物理世界，当我们在空间中的每一点去测量该“量”时，就可以把它看成位置的函数，称为“场”。</a:t>
                </a:r>
                <a:endParaRPr lang="en-US" altLang="zh-CN" dirty="0"/>
              </a:p>
              <a:p>
                <a:pPr lvl="2"/>
                <a:r>
                  <a:rPr lang="zh-CN" altLang="en-US" dirty="0"/>
                  <a:t>例（标量）：温度、密度、概率、电势、颜色。</a:t>
                </a:r>
                <a:endParaRPr lang="en-US" altLang="zh-CN" dirty="0"/>
              </a:p>
              <a:p>
                <a:pPr lvl="2"/>
                <a:r>
                  <a:rPr lang="zh-CN" altLang="en-US" dirty="0"/>
                  <a:t>例（矢量）：速度、电场强度、磁感应强度。</a:t>
                </a:r>
                <a:endParaRPr lang="en-US" altLang="zh-CN" dirty="0"/>
              </a:p>
              <a:p>
                <a:r>
                  <a:rPr lang="zh-CN" altLang="en-US" dirty="0"/>
                  <a:t>梯度</a:t>
                </a:r>
                <a:endParaRPr lang="en-US" altLang="zh-CN" dirty="0"/>
              </a:p>
              <a:p>
                <a:pPr lvl="1"/>
                <a:r>
                  <a:rPr lang="zh-CN" altLang="en-US" dirty="0"/>
                  <a:t>我们说梯度，一般是针对标量场而言的，它可以定义为最大的方向导数。</a:t>
                </a:r>
                <a:endParaRPr lang="en-US" altLang="zh-CN" dirty="0"/>
              </a:p>
              <a:p>
                <a:pPr lvl="1"/>
                <a:r>
                  <a:rPr lang="zh-CN" altLang="en-US" dirty="0"/>
                  <a:t>当假设物理世界中遇到的函数都具有解析性时，我们得到：</a:t>
                </a:r>
                <a:endParaRPr lang="en-US" altLang="zh-CN" b="0" i="0" dirty="0">
                  <a:latin typeface="Cambria Math" panose="02040503050406030204" pitchFamily="18" charset="0"/>
                </a:endParaRPr>
              </a:p>
              <a:p>
                <a:pPr lvl="2"/>
                <a14:m>
                  <m:oMath xmlns:m="http://schemas.openxmlformats.org/officeDocument/2006/math">
                    <m:r>
                      <m:rPr>
                        <m:sty m:val="p"/>
                      </m:rPr>
                      <a:rPr lang="en-US" altLang="zh-CN" b="0" i="0" smtClean="0">
                        <a:latin typeface="Cambria Math" panose="02040503050406030204" pitchFamily="18" charset="0"/>
                      </a:rPr>
                      <m:t>d</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m:rPr>
                        <m:sty m:val="p"/>
                      </m:rPr>
                      <a:rPr lang="en-US" altLang="zh-CN" b="0" i="0" smtClean="0">
                        <a:latin typeface="Cambria Math" panose="02040503050406030204" pitchFamily="18" charset="0"/>
                      </a:rPr>
                      <m:t>d</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𝑦</m:t>
                        </m:r>
                      </m:den>
                    </m:f>
                    <m:r>
                      <m:rPr>
                        <m:sty m:val="p"/>
                      </m:rPr>
                      <a:rPr lang="en-US" altLang="zh-CN" b="0" i="0" smtClean="0">
                        <a:latin typeface="Cambria Math" panose="02040503050406030204" pitchFamily="18" charset="0"/>
                      </a:rPr>
                      <m:t>d</m:t>
                    </m:r>
                    <m:r>
                      <a:rPr lang="en-US" altLang="zh-CN" b="0" i="1" smtClean="0">
                        <a:latin typeface="Cambria Math" panose="02040503050406030204" pitchFamily="18" charset="0"/>
                      </a:rPr>
                      <m:t>𝑦</m:t>
                    </m:r>
                  </m:oMath>
                </a14:m>
                <a:r>
                  <a:rPr lang="zh-CN" altLang="en-US" dirty="0"/>
                  <a:t>，继续考察单位向量</a:t>
                </a:r>
                <a14:m>
                  <m:oMath xmlns:m="http://schemas.openxmlformats.org/officeDocument/2006/math">
                    <m:r>
                      <a:rPr lang="en-US" altLang="zh-CN" b="1" i="1" smtClean="0">
                        <a:latin typeface="Cambria Math" panose="02040503050406030204" pitchFamily="18" charset="0"/>
                      </a:rPr>
                      <m:t>𝒗</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𝜃</m:t>
                        </m:r>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𝜃</m:t>
                        </m:r>
                      </m:e>
                    </m:func>
                    <m:r>
                      <a:rPr lang="en-US" altLang="zh-CN" b="0" i="1" smtClean="0">
                        <a:latin typeface="Cambria Math" panose="02040503050406030204" pitchFamily="18" charset="0"/>
                      </a:rPr>
                      <m:t>)</m:t>
                    </m:r>
                  </m:oMath>
                </a14:m>
                <a:r>
                  <a:rPr lang="zh-CN" altLang="en-US" dirty="0"/>
                  <a:t>方向的导数</a:t>
                </a:r>
                <a:endParaRPr lang="en-US" altLang="zh-CN" dirty="0"/>
              </a:p>
              <a:p>
                <a:pPr lvl="2"/>
                <a14:m>
                  <m:oMath xmlns:m="http://schemas.openxmlformats.org/officeDocument/2006/math">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d</m:t>
                        </m:r>
                        <m:r>
                          <a:rPr lang="en-US" altLang="zh-CN" b="0" i="1" smtClean="0">
                            <a:latin typeface="Cambria Math" panose="02040503050406030204" pitchFamily="18" charset="0"/>
                          </a:rPr>
                          <m:t>𝑓</m:t>
                        </m:r>
                      </m:num>
                      <m:den>
                        <m:r>
                          <m:rPr>
                            <m:sty m:val="p"/>
                          </m:rPr>
                          <a:rPr lang="en-US" altLang="zh-CN" b="0" i="0" smtClean="0">
                            <a:latin typeface="Cambria Math" panose="02040503050406030204" pitchFamily="18" charset="0"/>
                          </a:rPr>
                          <m:t>d</m:t>
                        </m:r>
                        <m:r>
                          <a:rPr lang="en-US" altLang="zh-CN" b="0" i="1" smtClean="0">
                            <a:latin typeface="Cambria Math" panose="02040503050406030204" pitchFamily="18" charset="0"/>
                          </a:rPr>
                          <m:t>𝑣</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d</m:t>
                        </m:r>
                        <m:r>
                          <a:rPr lang="en-US" altLang="zh-CN" b="0" i="1" smtClean="0">
                            <a:latin typeface="Cambria Math" panose="02040503050406030204" pitchFamily="18" charset="0"/>
                          </a:rPr>
                          <m:t>𝑥</m:t>
                        </m:r>
                      </m:num>
                      <m:den>
                        <m:r>
                          <m:rPr>
                            <m:sty m:val="p"/>
                          </m:rPr>
                          <a:rPr lang="en-US" altLang="zh-CN" b="0" i="0" smtClean="0">
                            <a:latin typeface="Cambria Math" panose="02040503050406030204" pitchFamily="18" charset="0"/>
                          </a:rPr>
                          <m:t>d</m:t>
                        </m:r>
                        <m:r>
                          <a:rPr lang="en-US" altLang="zh-CN" b="1" i="1" smtClean="0">
                            <a:latin typeface="Cambria Math" panose="02040503050406030204" pitchFamily="18" charset="0"/>
                          </a:rPr>
                          <m:t>𝒗</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𝑦</m:t>
                        </m:r>
                      </m:den>
                    </m:f>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d</m:t>
                        </m:r>
                        <m:r>
                          <a:rPr lang="en-US" altLang="zh-CN" b="0" i="1" smtClean="0">
                            <a:latin typeface="Cambria Math" panose="02040503050406030204" pitchFamily="18" charset="0"/>
                          </a:rPr>
                          <m:t>𝑦</m:t>
                        </m:r>
                      </m:num>
                      <m:den>
                        <m:r>
                          <m:rPr>
                            <m:sty m:val="p"/>
                          </m:rPr>
                          <a:rPr lang="en-US" altLang="zh-CN" b="0" i="0" smtClean="0">
                            <a:latin typeface="Cambria Math" panose="02040503050406030204" pitchFamily="18" charset="0"/>
                          </a:rPr>
                          <m:t>d</m:t>
                        </m:r>
                        <m:r>
                          <a:rPr lang="en-US" altLang="zh-CN" b="1" i="1" smtClean="0">
                            <a:latin typeface="Cambria Math" panose="02040503050406030204" pitchFamily="18" charset="0"/>
                          </a:rPr>
                          <m:t>𝒗</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𝑦</m:t>
                            </m:r>
                          </m:den>
                        </m:f>
                      </m:e>
                    </m:d>
                    <m:r>
                      <a:rPr lang="en-US" altLang="zh-CN" b="0" i="1" smtClean="0">
                        <a:latin typeface="Cambria Math" panose="02040503050406030204" pitchFamily="18" charset="0"/>
                      </a:rPr>
                      <m:t>⋅</m:t>
                    </m:r>
                    <m:r>
                      <a:rPr lang="en-US" altLang="zh-CN" b="1" i="1" smtClean="0">
                        <a:latin typeface="Cambria Math" panose="02040503050406030204" pitchFamily="18" charset="0"/>
                      </a:rPr>
                      <m:t>𝒗</m:t>
                    </m:r>
                  </m:oMath>
                </a14:m>
                <a:r>
                  <a:rPr lang="zh-CN" altLang="en-US" dirty="0"/>
                  <a:t>，由此可知</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grad</m:t>
                        </m:r>
                      </m:fName>
                      <m:e>
                        <m:r>
                          <a:rPr lang="en-US" altLang="zh-CN" b="0" i="1" smtClean="0">
                            <a:latin typeface="Cambria Math" panose="02040503050406030204" pitchFamily="18" charset="0"/>
                          </a:rPr>
                          <m:t>𝑓</m:t>
                        </m:r>
                      </m:e>
                    </m:func>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𝑦</m:t>
                            </m:r>
                          </m:den>
                        </m:f>
                      </m:e>
                    </m:d>
                  </m:oMath>
                </a14:m>
                <a:r>
                  <a:rPr lang="zh-CN" altLang="en-US" dirty="0"/>
                  <a:t>。三维情况同理。</a:t>
                </a:r>
              </a:p>
            </p:txBody>
          </p:sp>
        </mc:Choice>
        <mc:Fallback xmlns="">
          <p:sp>
            <p:nvSpPr>
              <p:cNvPr id="3" name="内容占位符 2">
                <a:extLst>
                  <a:ext uri="{FF2B5EF4-FFF2-40B4-BE49-F238E27FC236}">
                    <a16:creationId xmlns:a16="http://schemas.microsoft.com/office/drawing/2014/main" id="{C729D08E-15AD-4CBC-A312-AE350A455068}"/>
                  </a:ext>
                </a:extLst>
              </p:cNvPr>
              <p:cNvSpPr>
                <a:spLocks noGrp="1" noRot="1" noChangeAspect="1" noMove="1" noResize="1" noEditPoints="1" noAdjustHandles="1" noChangeArrowheads="1" noChangeShapeType="1" noTextEdit="1"/>
              </p:cNvSpPr>
              <p:nvPr>
                <p:ph idx="1"/>
              </p:nvPr>
            </p:nvSpPr>
            <p:spPr>
              <a:blipFill>
                <a:blip r:embed="rId2"/>
                <a:stretch>
                  <a:fillRect l="-1043" t="-2801" r="-191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F54354AC-FF50-4FAA-BC1B-33C25141FD48}"/>
              </a:ext>
            </a:extLst>
          </p:cNvPr>
          <p:cNvSpPr>
            <a:spLocks noGrp="1"/>
          </p:cNvSpPr>
          <p:nvPr>
            <p:ph type="sldNum" sz="quarter" idx="12"/>
          </p:nvPr>
        </p:nvSpPr>
        <p:spPr/>
        <p:txBody>
          <a:bodyPr/>
          <a:lstStyle/>
          <a:p>
            <a:fld id="{B2893457-2C09-4614-9563-EF47D4A98DCB}" type="slidenum">
              <a:rPr lang="zh-CN" altLang="en-US" smtClean="0"/>
              <a:t>2</a:t>
            </a:fld>
            <a:endParaRPr lang="zh-CN" altLang="en-US"/>
          </a:p>
        </p:txBody>
      </p:sp>
    </p:spTree>
    <p:extLst>
      <p:ext uri="{BB962C8B-B14F-4D97-AF65-F5344CB8AC3E}">
        <p14:creationId xmlns:p14="http://schemas.microsoft.com/office/powerpoint/2010/main" val="492762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16FBE6C-0EA9-4C48-B66B-33808B132AF8}"/>
              </a:ext>
            </a:extLst>
          </p:cNvPr>
          <p:cNvSpPr>
            <a:spLocks noGrp="1"/>
          </p:cNvSpPr>
          <p:nvPr>
            <p:ph type="ctrTitle"/>
          </p:nvPr>
        </p:nvSpPr>
        <p:spPr/>
        <p:txBody>
          <a:bodyPr/>
          <a:lstStyle/>
          <a:p>
            <a:r>
              <a:rPr lang="en-US" altLang="zh-CN" dirty="0"/>
              <a:t>Thank you!</a:t>
            </a:r>
            <a:endParaRPr lang="zh-CN" altLang="en-US" dirty="0"/>
          </a:p>
        </p:txBody>
      </p:sp>
      <p:sp>
        <p:nvSpPr>
          <p:cNvPr id="7" name="副标题 6">
            <a:extLst>
              <a:ext uri="{FF2B5EF4-FFF2-40B4-BE49-F238E27FC236}">
                <a16:creationId xmlns:a16="http://schemas.microsoft.com/office/drawing/2014/main" id="{A5E6732B-5BBB-423B-9099-4B3BABB9F315}"/>
              </a:ext>
            </a:extLst>
          </p:cNvPr>
          <p:cNvSpPr>
            <a:spLocks noGrp="1"/>
          </p:cNvSpPr>
          <p:nvPr>
            <p:ph type="subTitle" idx="1"/>
          </p:nvPr>
        </p:nvSpPr>
        <p:spPr/>
        <p:txBody>
          <a:bodyPr/>
          <a:lstStyle/>
          <a:p>
            <a:r>
              <a:rPr lang="en-US" altLang="zh-CN" dirty="0"/>
              <a:t>It will come to more application…</a:t>
            </a:r>
            <a:endParaRPr lang="zh-CN" altLang="en-US" dirty="0"/>
          </a:p>
        </p:txBody>
      </p:sp>
      <p:sp>
        <p:nvSpPr>
          <p:cNvPr id="5" name="灯片编号占位符 4">
            <a:extLst>
              <a:ext uri="{FF2B5EF4-FFF2-40B4-BE49-F238E27FC236}">
                <a16:creationId xmlns:a16="http://schemas.microsoft.com/office/drawing/2014/main" id="{0AA1CDE1-F95D-4FDF-878A-C70ED1CE47CE}"/>
              </a:ext>
            </a:extLst>
          </p:cNvPr>
          <p:cNvSpPr>
            <a:spLocks noGrp="1"/>
          </p:cNvSpPr>
          <p:nvPr>
            <p:ph type="sldNum" sz="quarter" idx="12"/>
          </p:nvPr>
        </p:nvSpPr>
        <p:spPr/>
        <p:txBody>
          <a:bodyPr/>
          <a:lstStyle/>
          <a:p>
            <a:fld id="{B2893457-2C09-4614-9563-EF47D4A98DCB}" type="slidenum">
              <a:rPr lang="zh-CN" altLang="en-US" smtClean="0"/>
              <a:t>20</a:t>
            </a:fld>
            <a:endParaRPr lang="zh-CN" altLang="en-US"/>
          </a:p>
        </p:txBody>
      </p:sp>
    </p:spTree>
    <p:extLst>
      <p:ext uri="{BB962C8B-B14F-4D97-AF65-F5344CB8AC3E}">
        <p14:creationId xmlns:p14="http://schemas.microsoft.com/office/powerpoint/2010/main" val="4113114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74802" y="2307631"/>
            <a:ext cx="6266309" cy="830997"/>
          </a:xfrm>
          <a:prstGeom prst="rect">
            <a:avLst/>
          </a:prstGeom>
        </p:spPr>
        <p:txBody>
          <a:bodyPr wrap="square">
            <a:spAutoFit/>
          </a:bodyPr>
          <a:lstStyle/>
          <a:p>
            <a:r>
              <a:rPr lang="zh-CN" altLang="en-US" sz="4800">
                <a:latin typeface="黑体" panose="02010609060101010101" pitchFamily="49" charset="-122"/>
                <a:ea typeface="黑体" panose="02010609060101010101" pitchFamily="49" charset="-122"/>
              </a:rPr>
              <a:t>Laplace and Poisson</a:t>
            </a:r>
          </a:p>
        </p:txBody>
      </p:sp>
      <p:sp>
        <p:nvSpPr>
          <p:cNvPr id="5" name="灯片编号占位符 4"/>
          <p:cNvSpPr>
            <a:spLocks noGrp="1"/>
          </p:cNvSpPr>
          <p:nvPr>
            <p:ph type="sldNum" sz="quarter" idx="12"/>
          </p:nvPr>
        </p:nvSpPr>
        <p:spPr/>
        <p:txBody>
          <a:bodyPr/>
          <a:lstStyle/>
          <a:p>
            <a:fld id="{1951C9F7-0799-44A6-AE1E-6A08CBA92307}" type="slidenum">
              <a:rPr lang="zh-CN" altLang="en-US" smtClean="0"/>
              <a:t>21</a:t>
            </a:fld>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04" y="168081"/>
            <a:ext cx="11353834" cy="6366533"/>
          </a:xfrm>
          <a:prstGeom prst="rect">
            <a:avLst/>
          </a:prstGeom>
        </p:spPr>
      </p:pic>
      <p:sp>
        <p:nvSpPr>
          <p:cNvPr id="3" name="文本框 2"/>
          <p:cNvSpPr txBox="1"/>
          <p:nvPr/>
        </p:nvSpPr>
        <p:spPr>
          <a:xfrm>
            <a:off x="7476892" y="3624147"/>
            <a:ext cx="1728438" cy="369332"/>
          </a:xfrm>
          <a:prstGeom prst="rect">
            <a:avLst/>
          </a:prstGeom>
          <a:noFill/>
        </p:spPr>
        <p:txBody>
          <a:bodyPr wrap="square" rtlCol="0">
            <a:spAutoFit/>
          </a:bodyPr>
          <a:lstStyle/>
          <a:p>
            <a:r>
              <a:rPr lang="en-US" altLang="zh-CN" smtClean="0"/>
              <a:t>Wang pai</a:t>
            </a:r>
            <a:endParaRPr lang="zh-CN" altLang="en-US"/>
          </a:p>
        </p:txBody>
      </p:sp>
    </p:spTree>
    <p:extLst>
      <p:ext uri="{BB962C8B-B14F-4D97-AF65-F5344CB8AC3E}">
        <p14:creationId xmlns:p14="http://schemas.microsoft.com/office/powerpoint/2010/main" val="3303436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22</a:t>
            </a:fld>
            <a:endParaRPr lang="zh-CN" altLang="en-US"/>
          </a:p>
        </p:txBody>
      </p:sp>
      <p:sp>
        <p:nvSpPr>
          <p:cNvPr id="5" name="矩形 4"/>
          <p:cNvSpPr/>
          <p:nvPr/>
        </p:nvSpPr>
        <p:spPr>
          <a:xfrm>
            <a:off x="4612838" y="2653319"/>
            <a:ext cx="2339102" cy="830997"/>
          </a:xfrm>
          <a:prstGeom prst="rect">
            <a:avLst/>
          </a:prstGeom>
        </p:spPr>
        <p:txBody>
          <a:bodyPr wrap="none">
            <a:spAutoFit/>
          </a:bodyPr>
          <a:lstStyle/>
          <a:p>
            <a:pPr algn="ctr"/>
            <a:r>
              <a:rPr lang="zh-CN" altLang="en-US" sz="4800">
                <a:latin typeface="黑体" panose="02010609060101010101" pitchFamily="49" charset="-122"/>
                <a:ea typeface="黑体" panose="02010609060101010101" pitchFamily="49" charset="-122"/>
              </a:rPr>
              <a:t>Laplac</a:t>
            </a:r>
            <a:r>
              <a:rPr lang="zh-CN" altLang="en-US" sz="4800" smtClean="0">
                <a:latin typeface="黑体" panose="02010609060101010101" pitchFamily="49" charset="-122"/>
                <a:ea typeface="黑体" panose="02010609060101010101" pitchFamily="49" charset="-122"/>
              </a:rPr>
              <a:t>e</a:t>
            </a:r>
            <a:endParaRPr lang="zh-CN" altLang="en-US" sz="48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37640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417254" y="1496669"/>
            <a:ext cx="275421"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endParaRPr lang="zh-CN" altLang="en-US" sz="2000">
              <a:latin typeface="MingLiU_HKSCS" panose="02020500000000000000" pitchFamily="18" charset="-120"/>
              <a:ea typeface="MingLiU_HKSCS" panose="02020500000000000000" pitchFamily="18" charset="-120"/>
              <a:cs typeface="Microsoft JhengHei Light" panose="020B030403050404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8649" y="864381"/>
            <a:ext cx="2475878" cy="666583"/>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650" y="1842813"/>
            <a:ext cx="3481668" cy="699665"/>
          </a:xfrm>
          <a:prstGeom prst="rect">
            <a:avLst/>
          </a:prstGeom>
        </p:spPr>
      </p:pic>
      <p:sp>
        <p:nvSpPr>
          <p:cNvPr id="8" name="矩形 7"/>
          <p:cNvSpPr/>
          <p:nvPr/>
        </p:nvSpPr>
        <p:spPr>
          <a:xfrm>
            <a:off x="1126119" y="1013007"/>
            <a:ext cx="1107996" cy="369332"/>
          </a:xfrm>
          <a:prstGeom prst="rect">
            <a:avLst/>
          </a:prstGeom>
        </p:spPr>
        <p:txBody>
          <a:bodyPr wrap="none">
            <a:spAutoFit/>
          </a:bodyPr>
          <a:lstStyle/>
          <a:p>
            <a:r>
              <a:rPr lang="zh-CN" altLang="en-US">
                <a:latin typeface="黑体" panose="02010609060101010101" pitchFamily="49" charset="-122"/>
                <a:ea typeface="黑体" panose="02010609060101010101" pitchFamily="49" charset="-122"/>
              </a:rPr>
              <a:t>Laplace </a:t>
            </a:r>
            <a:endParaRPr lang="zh-CN" altLang="en-US"/>
          </a:p>
        </p:txBody>
      </p:sp>
      <p:sp>
        <p:nvSpPr>
          <p:cNvPr id="9" name="矩形 8"/>
          <p:cNvSpPr/>
          <p:nvPr/>
        </p:nvSpPr>
        <p:spPr>
          <a:xfrm>
            <a:off x="1126119" y="1951914"/>
            <a:ext cx="992579" cy="369332"/>
          </a:xfrm>
          <a:prstGeom prst="rect">
            <a:avLst/>
          </a:prstGeom>
        </p:spPr>
        <p:txBody>
          <a:bodyPr wrap="none">
            <a:spAutoFit/>
          </a:bodyPr>
          <a:lstStyle/>
          <a:p>
            <a:r>
              <a:rPr lang="zh-CN" altLang="en-US">
                <a:latin typeface="黑体" panose="02010609060101010101" pitchFamily="49" charset="-122"/>
                <a:ea typeface="黑体" panose="02010609060101010101" pitchFamily="49" charset="-122"/>
              </a:rPr>
              <a:t>Poisson</a:t>
            </a:r>
          </a:p>
        </p:txBody>
      </p:sp>
      <p:sp>
        <p:nvSpPr>
          <p:cNvPr id="11" name="灯片编号占位符 10"/>
          <p:cNvSpPr>
            <a:spLocks noGrp="1"/>
          </p:cNvSpPr>
          <p:nvPr>
            <p:ph type="sldNum" sz="quarter" idx="12"/>
          </p:nvPr>
        </p:nvSpPr>
        <p:spPr/>
        <p:txBody>
          <a:bodyPr/>
          <a:lstStyle/>
          <a:p>
            <a:fld id="{1951C9F7-0799-44A6-AE1E-6A08CBA92307}" type="slidenum">
              <a:rPr lang="zh-CN" altLang="en-US" smtClean="0"/>
              <a:t>23</a:t>
            </a:fld>
            <a:endParaRPr lang="zh-CN" altLang="en-US"/>
          </a:p>
        </p:txBody>
      </p:sp>
    </p:spTree>
    <p:extLst>
      <p:ext uri="{BB962C8B-B14F-4D97-AF65-F5344CB8AC3E}">
        <p14:creationId xmlns:p14="http://schemas.microsoft.com/office/powerpoint/2010/main" val="2742780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417254" y="1496669"/>
            <a:ext cx="275421"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endParaRPr lang="zh-CN" altLang="en-US" sz="2000">
              <a:latin typeface="MingLiU_HKSCS" panose="02020500000000000000" pitchFamily="18" charset="-120"/>
              <a:ea typeface="MingLiU_HKSCS" panose="02020500000000000000" pitchFamily="18" charset="-120"/>
              <a:cs typeface="Microsoft JhengHei Light" panose="020B030403050404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9028" y="3859184"/>
            <a:ext cx="2990479" cy="1076572"/>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649" y="864381"/>
            <a:ext cx="2475878" cy="66658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8650" y="1842813"/>
            <a:ext cx="3481668" cy="699665"/>
          </a:xfrm>
          <a:prstGeom prst="rect">
            <a:avLst/>
          </a:prstGeom>
        </p:spPr>
      </p:pic>
      <p:sp>
        <p:nvSpPr>
          <p:cNvPr id="8" name="矩形 7"/>
          <p:cNvSpPr/>
          <p:nvPr/>
        </p:nvSpPr>
        <p:spPr>
          <a:xfrm>
            <a:off x="1126119" y="1013007"/>
            <a:ext cx="1107996" cy="369332"/>
          </a:xfrm>
          <a:prstGeom prst="rect">
            <a:avLst/>
          </a:prstGeom>
        </p:spPr>
        <p:txBody>
          <a:bodyPr wrap="none">
            <a:spAutoFit/>
          </a:bodyPr>
          <a:lstStyle/>
          <a:p>
            <a:r>
              <a:rPr lang="zh-CN" altLang="en-US">
                <a:latin typeface="黑体" panose="02010609060101010101" pitchFamily="49" charset="-122"/>
                <a:ea typeface="黑体" panose="02010609060101010101" pitchFamily="49" charset="-122"/>
              </a:rPr>
              <a:t>Laplace </a:t>
            </a:r>
            <a:endParaRPr lang="zh-CN" altLang="en-US"/>
          </a:p>
        </p:txBody>
      </p:sp>
      <p:sp>
        <p:nvSpPr>
          <p:cNvPr id="9" name="矩形 8"/>
          <p:cNvSpPr/>
          <p:nvPr/>
        </p:nvSpPr>
        <p:spPr>
          <a:xfrm>
            <a:off x="1126119" y="1951914"/>
            <a:ext cx="992579" cy="369332"/>
          </a:xfrm>
          <a:prstGeom prst="rect">
            <a:avLst/>
          </a:prstGeom>
        </p:spPr>
        <p:txBody>
          <a:bodyPr wrap="none">
            <a:spAutoFit/>
          </a:bodyPr>
          <a:lstStyle/>
          <a:p>
            <a:r>
              <a:rPr lang="zh-CN" altLang="en-US">
                <a:latin typeface="黑体" panose="02010609060101010101" pitchFamily="49" charset="-122"/>
                <a:ea typeface="黑体" panose="02010609060101010101" pitchFamily="49" charset="-122"/>
              </a:rPr>
              <a:t>Poisson</a:t>
            </a:r>
          </a:p>
        </p:txBody>
      </p:sp>
      <p:sp>
        <p:nvSpPr>
          <p:cNvPr id="11" name="灯片编号占位符 10"/>
          <p:cNvSpPr>
            <a:spLocks noGrp="1"/>
          </p:cNvSpPr>
          <p:nvPr>
            <p:ph type="sldNum" sz="quarter" idx="12"/>
          </p:nvPr>
        </p:nvSpPr>
        <p:spPr/>
        <p:txBody>
          <a:bodyPr/>
          <a:lstStyle/>
          <a:p>
            <a:fld id="{1951C9F7-0799-44A6-AE1E-6A08CBA92307}" type="slidenum">
              <a:rPr lang="zh-CN" altLang="en-US" smtClean="0"/>
              <a:t>24</a:t>
            </a:fld>
            <a:endParaRPr lang="zh-CN" altLang="en-US"/>
          </a:p>
        </p:txBody>
      </p:sp>
    </p:spTree>
    <p:extLst>
      <p:ext uri="{BB962C8B-B14F-4D97-AF65-F5344CB8AC3E}">
        <p14:creationId xmlns:p14="http://schemas.microsoft.com/office/powerpoint/2010/main" val="2670131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a:graphicFrameLocks noGrp="1"/>
          </p:cNvGraphicFramePr>
          <p:nvPr>
            <p:extLst/>
          </p:nvPr>
        </p:nvGraphicFramePr>
        <p:xfrm>
          <a:off x="3626470" y="1281811"/>
          <a:ext cx="4381500" cy="729993"/>
        </p:xfrm>
        <a:graphic>
          <a:graphicData uri="http://schemas.openxmlformats.org/drawingml/2006/table">
            <a:tbl>
              <a:tblPr firstRow="1" bandRow="1">
                <a:tableStyleId>{5940675A-B579-460E-94D1-54222C63F5DA}</a:tableStyleId>
              </a:tblPr>
              <a:tblGrid>
                <a:gridCol w="1095375">
                  <a:extLst>
                    <a:ext uri="{9D8B030D-6E8A-4147-A177-3AD203B41FA5}">
                      <a16:colId xmlns:a16="http://schemas.microsoft.com/office/drawing/2014/main" val="4089061860"/>
                    </a:ext>
                  </a:extLst>
                </a:gridCol>
                <a:gridCol w="1095375">
                  <a:extLst>
                    <a:ext uri="{9D8B030D-6E8A-4147-A177-3AD203B41FA5}">
                      <a16:colId xmlns:a16="http://schemas.microsoft.com/office/drawing/2014/main" val="1238521463"/>
                    </a:ext>
                  </a:extLst>
                </a:gridCol>
                <a:gridCol w="1095375">
                  <a:extLst>
                    <a:ext uri="{9D8B030D-6E8A-4147-A177-3AD203B41FA5}">
                      <a16:colId xmlns:a16="http://schemas.microsoft.com/office/drawing/2014/main" val="106059220"/>
                    </a:ext>
                  </a:extLst>
                </a:gridCol>
                <a:gridCol w="1095375">
                  <a:extLst>
                    <a:ext uri="{9D8B030D-6E8A-4147-A177-3AD203B41FA5}">
                      <a16:colId xmlns:a16="http://schemas.microsoft.com/office/drawing/2014/main" val="1745293143"/>
                    </a:ext>
                  </a:extLst>
                </a:gridCol>
              </a:tblGrid>
              <a:tr h="729993">
                <a:tc>
                  <a:txBody>
                    <a:bodyPr/>
                    <a:lstStyle/>
                    <a:p>
                      <a:pPr algn="ctr"/>
                      <a:r>
                        <a:rPr lang="en-US" altLang="zh-CN" smtClean="0"/>
                        <a:t>1</a:t>
                      </a:r>
                    </a:p>
                    <a:p>
                      <a:pPr algn="ctr"/>
                      <a:r>
                        <a:rPr lang="zh-CN" altLang="en-US" smtClean="0"/>
                        <a:t>（</a:t>
                      </a:r>
                      <a:r>
                        <a:rPr lang="en-US" altLang="zh-CN" smtClean="0"/>
                        <a:t>0.2</a:t>
                      </a:r>
                      <a:r>
                        <a:rPr lang="zh-CN" altLang="en-US" smtClean="0"/>
                        <a:t>）</a:t>
                      </a:r>
                      <a:endParaRPr lang="en-US" altLang="zh-CN" smtClean="0"/>
                    </a:p>
                  </a:txBody>
                  <a:tcPr anchor="ctr"/>
                </a:tc>
                <a:tc>
                  <a:txBody>
                    <a:bodyPr/>
                    <a:lstStyle/>
                    <a:p>
                      <a:pPr algn="ctr"/>
                      <a:r>
                        <a:rPr lang="en-US" altLang="zh-CN" smtClean="0"/>
                        <a:t>2</a:t>
                      </a:r>
                    </a:p>
                    <a:p>
                      <a:pPr algn="ctr"/>
                      <a:r>
                        <a:rPr lang="zh-CN" altLang="en-US" smtClean="0"/>
                        <a:t>（</a:t>
                      </a:r>
                      <a:r>
                        <a:rPr lang="en-US" altLang="zh-CN" smtClean="0"/>
                        <a:t>0.4</a:t>
                      </a:r>
                      <a:r>
                        <a:rPr lang="zh-CN" altLang="en-US" smtClean="0"/>
                        <a:t>）</a:t>
                      </a:r>
                      <a:endParaRPr lang="zh-CN" altLang="en-US"/>
                    </a:p>
                  </a:txBody>
                  <a:tcPr anchor="ctr"/>
                </a:tc>
                <a:tc>
                  <a:txBody>
                    <a:bodyPr/>
                    <a:lstStyle/>
                    <a:p>
                      <a:pPr algn="ctr"/>
                      <a:r>
                        <a:rPr lang="en-US" altLang="zh-CN" smtClean="0"/>
                        <a:t>3</a:t>
                      </a:r>
                    </a:p>
                    <a:p>
                      <a:pPr algn="ctr"/>
                      <a:r>
                        <a:rPr lang="zh-CN" altLang="en-US" smtClean="0"/>
                        <a:t>（</a:t>
                      </a:r>
                      <a:r>
                        <a:rPr lang="en-US" altLang="zh-CN" smtClean="0"/>
                        <a:t>0.6</a:t>
                      </a:r>
                      <a:r>
                        <a:rPr lang="zh-CN" altLang="en-US" smtClean="0"/>
                        <a:t>）</a:t>
                      </a:r>
                      <a:endParaRPr lang="zh-CN" altLang="en-US"/>
                    </a:p>
                  </a:txBody>
                  <a:tcPr anchor="ctr"/>
                </a:tc>
                <a:tc>
                  <a:txBody>
                    <a:bodyPr/>
                    <a:lstStyle/>
                    <a:p>
                      <a:pPr algn="ctr"/>
                      <a:r>
                        <a:rPr lang="en-US" altLang="zh-CN" smtClean="0"/>
                        <a:t>4</a:t>
                      </a:r>
                    </a:p>
                    <a:p>
                      <a:pPr algn="ctr"/>
                      <a:r>
                        <a:rPr lang="zh-CN" altLang="en-US" smtClean="0"/>
                        <a:t>（</a:t>
                      </a:r>
                      <a:r>
                        <a:rPr lang="en-US" altLang="zh-CN" smtClean="0"/>
                        <a:t>0.8</a:t>
                      </a:r>
                      <a:r>
                        <a:rPr lang="zh-CN" altLang="en-US" smtClean="0"/>
                        <a:t>）</a:t>
                      </a:r>
                      <a:endParaRPr lang="zh-CN" altLang="en-US"/>
                    </a:p>
                  </a:txBody>
                  <a:tcPr anchor="ctr"/>
                </a:tc>
                <a:extLst>
                  <a:ext uri="{0D108BD9-81ED-4DB2-BD59-A6C34878D82A}">
                    <a16:rowId xmlns:a16="http://schemas.microsoft.com/office/drawing/2014/main" val="4132845361"/>
                  </a:ext>
                </a:extLst>
              </a:tr>
            </a:tbl>
          </a:graphicData>
        </a:graphic>
      </p:graphicFrame>
      <p:graphicFrame>
        <p:nvGraphicFramePr>
          <p:cNvPr id="16" name="表格 15"/>
          <p:cNvGraphicFramePr>
            <a:graphicFrameLocks noGrp="1"/>
          </p:cNvGraphicFramePr>
          <p:nvPr>
            <p:extLst/>
          </p:nvPr>
        </p:nvGraphicFramePr>
        <p:xfrm>
          <a:off x="3626470" y="4114924"/>
          <a:ext cx="4381500" cy="729993"/>
        </p:xfrm>
        <a:graphic>
          <a:graphicData uri="http://schemas.openxmlformats.org/drawingml/2006/table">
            <a:tbl>
              <a:tblPr firstRow="1" bandRow="1">
                <a:tableStyleId>{5940675A-B579-460E-94D1-54222C63F5DA}</a:tableStyleId>
              </a:tblPr>
              <a:tblGrid>
                <a:gridCol w="1095375">
                  <a:extLst>
                    <a:ext uri="{9D8B030D-6E8A-4147-A177-3AD203B41FA5}">
                      <a16:colId xmlns:a16="http://schemas.microsoft.com/office/drawing/2014/main" val="4089061860"/>
                    </a:ext>
                  </a:extLst>
                </a:gridCol>
                <a:gridCol w="1095375">
                  <a:extLst>
                    <a:ext uri="{9D8B030D-6E8A-4147-A177-3AD203B41FA5}">
                      <a16:colId xmlns:a16="http://schemas.microsoft.com/office/drawing/2014/main" val="1238521463"/>
                    </a:ext>
                  </a:extLst>
                </a:gridCol>
                <a:gridCol w="1095375">
                  <a:extLst>
                    <a:ext uri="{9D8B030D-6E8A-4147-A177-3AD203B41FA5}">
                      <a16:colId xmlns:a16="http://schemas.microsoft.com/office/drawing/2014/main" val="106059220"/>
                    </a:ext>
                  </a:extLst>
                </a:gridCol>
                <a:gridCol w="1095375">
                  <a:extLst>
                    <a:ext uri="{9D8B030D-6E8A-4147-A177-3AD203B41FA5}">
                      <a16:colId xmlns:a16="http://schemas.microsoft.com/office/drawing/2014/main" val="1745293143"/>
                    </a:ext>
                  </a:extLst>
                </a:gridCol>
              </a:tblGrid>
              <a:tr h="729993">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extLst>
                  <a:ext uri="{0D108BD9-81ED-4DB2-BD59-A6C34878D82A}">
                    <a16:rowId xmlns:a16="http://schemas.microsoft.com/office/drawing/2014/main" val="4132845361"/>
                  </a:ext>
                </a:extLst>
              </a:tr>
            </a:tbl>
          </a:graphicData>
        </a:graphic>
      </p:graphicFrame>
      <p:sp>
        <p:nvSpPr>
          <p:cNvPr id="17" name="灯片编号占位符 16"/>
          <p:cNvSpPr>
            <a:spLocks noGrp="1"/>
          </p:cNvSpPr>
          <p:nvPr>
            <p:ph type="sldNum" sz="quarter" idx="12"/>
          </p:nvPr>
        </p:nvSpPr>
        <p:spPr/>
        <p:txBody>
          <a:bodyPr/>
          <a:lstStyle/>
          <a:p>
            <a:fld id="{1951C9F7-0799-44A6-AE1E-6A08CBA92307}" type="slidenum">
              <a:rPr lang="zh-CN" altLang="en-US" smtClean="0"/>
              <a:t>25</a:t>
            </a:fld>
            <a:endParaRPr lang="zh-CN" altLang="en-US"/>
          </a:p>
        </p:txBody>
      </p:sp>
      <p:graphicFrame>
        <p:nvGraphicFramePr>
          <p:cNvPr id="8" name="表格 7"/>
          <p:cNvGraphicFramePr>
            <a:graphicFrameLocks noGrp="1"/>
          </p:cNvGraphicFramePr>
          <p:nvPr>
            <p:extLst/>
          </p:nvPr>
        </p:nvGraphicFramePr>
        <p:xfrm>
          <a:off x="3626470" y="2015337"/>
          <a:ext cx="4381500" cy="729993"/>
        </p:xfrm>
        <a:graphic>
          <a:graphicData uri="http://schemas.openxmlformats.org/drawingml/2006/table">
            <a:tbl>
              <a:tblPr firstRow="1" bandRow="1">
                <a:tableStyleId>{5940675A-B579-460E-94D1-54222C63F5DA}</a:tableStyleId>
              </a:tblPr>
              <a:tblGrid>
                <a:gridCol w="1095375">
                  <a:extLst>
                    <a:ext uri="{9D8B030D-6E8A-4147-A177-3AD203B41FA5}">
                      <a16:colId xmlns:a16="http://schemas.microsoft.com/office/drawing/2014/main" val="4089061860"/>
                    </a:ext>
                  </a:extLst>
                </a:gridCol>
                <a:gridCol w="1095375">
                  <a:extLst>
                    <a:ext uri="{9D8B030D-6E8A-4147-A177-3AD203B41FA5}">
                      <a16:colId xmlns:a16="http://schemas.microsoft.com/office/drawing/2014/main" val="1238521463"/>
                    </a:ext>
                  </a:extLst>
                </a:gridCol>
                <a:gridCol w="1095375">
                  <a:extLst>
                    <a:ext uri="{9D8B030D-6E8A-4147-A177-3AD203B41FA5}">
                      <a16:colId xmlns:a16="http://schemas.microsoft.com/office/drawing/2014/main" val="106059220"/>
                    </a:ext>
                  </a:extLst>
                </a:gridCol>
                <a:gridCol w="1095375">
                  <a:extLst>
                    <a:ext uri="{9D8B030D-6E8A-4147-A177-3AD203B41FA5}">
                      <a16:colId xmlns:a16="http://schemas.microsoft.com/office/drawing/2014/main" val="1745293143"/>
                    </a:ext>
                  </a:extLst>
                </a:gridCol>
              </a:tblGrid>
              <a:tr h="729993">
                <a:tc>
                  <a:txBody>
                    <a:bodyPr/>
                    <a:lstStyle/>
                    <a:p>
                      <a:pPr algn="ctr"/>
                      <a:endParaRPr lang="en-US" altLang="zh-CN" smtClean="0"/>
                    </a:p>
                  </a:txBody>
                  <a:tcPr anchor="ctr">
                    <a:solidFill>
                      <a:schemeClr val="tx1"/>
                    </a:solidFill>
                  </a:tcP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extLst>
                  <a:ext uri="{0D108BD9-81ED-4DB2-BD59-A6C34878D82A}">
                    <a16:rowId xmlns:a16="http://schemas.microsoft.com/office/drawing/2014/main" val="4132845361"/>
                  </a:ext>
                </a:extLst>
              </a:tr>
            </a:tbl>
          </a:graphicData>
        </a:graphic>
      </p:graphicFrame>
      <p:graphicFrame>
        <p:nvGraphicFramePr>
          <p:cNvPr id="7" name="对象 6"/>
          <p:cNvGraphicFramePr>
            <a:graphicFrameLocks noChangeAspect="1"/>
          </p:cNvGraphicFramePr>
          <p:nvPr>
            <p:extLst/>
          </p:nvPr>
        </p:nvGraphicFramePr>
        <p:xfrm>
          <a:off x="3626470" y="2020971"/>
          <a:ext cx="1094646" cy="733526"/>
        </p:xfrm>
        <a:graphic>
          <a:graphicData uri="http://schemas.openxmlformats.org/presentationml/2006/ole">
            <mc:AlternateContent xmlns:mc="http://schemas.openxmlformats.org/markup-compatibility/2006">
              <mc:Choice xmlns:v="urn:schemas-microsoft-com:vml" Requires="v">
                <p:oleObj spid="_x0000_s1026" name="Image" r:id="rId3" imgW="1231560" imgH="825120" progId="Photoshop.Image.13">
                  <p:embed/>
                </p:oleObj>
              </mc:Choice>
              <mc:Fallback>
                <p:oleObj name="Image" r:id="rId3" imgW="1231560" imgH="825120" progId="Photoshop.Image.13">
                  <p:embed/>
                  <p:pic>
                    <p:nvPicPr>
                      <p:cNvPr id="7" name="对象 6"/>
                      <p:cNvPicPr/>
                      <p:nvPr/>
                    </p:nvPicPr>
                    <p:blipFill>
                      <a:blip r:embed="rId4"/>
                      <a:stretch>
                        <a:fillRect/>
                      </a:stretch>
                    </p:blipFill>
                    <p:spPr>
                      <a:xfrm>
                        <a:off x="3626470" y="2020971"/>
                        <a:ext cx="1094646" cy="733526"/>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4721116" y="2019700"/>
          <a:ext cx="1096104" cy="734503"/>
        </p:xfrm>
        <a:graphic>
          <a:graphicData uri="http://schemas.openxmlformats.org/presentationml/2006/ole">
            <mc:AlternateContent xmlns:mc="http://schemas.openxmlformats.org/markup-compatibility/2006">
              <mc:Choice xmlns:v="urn:schemas-microsoft-com:vml" Requires="v">
                <p:oleObj spid="_x0000_s1027" name="Image" r:id="rId5" imgW="1231560" imgH="825120" progId="Photoshop.Image.13">
                  <p:embed/>
                </p:oleObj>
              </mc:Choice>
              <mc:Fallback>
                <p:oleObj name="Image" r:id="rId5" imgW="1231560" imgH="825120" progId="Photoshop.Image.13">
                  <p:embed/>
                  <p:pic>
                    <p:nvPicPr>
                      <p:cNvPr id="9" name="对象 8"/>
                      <p:cNvPicPr/>
                      <p:nvPr/>
                    </p:nvPicPr>
                    <p:blipFill>
                      <a:blip r:embed="rId6"/>
                      <a:stretch>
                        <a:fillRect/>
                      </a:stretch>
                    </p:blipFill>
                    <p:spPr>
                      <a:xfrm>
                        <a:off x="4721116" y="2019700"/>
                        <a:ext cx="1096104" cy="734503"/>
                      </a:xfrm>
                      <a:prstGeom prst="rect">
                        <a:avLst/>
                      </a:prstGeom>
                    </p:spPr>
                  </p:pic>
                </p:oleObj>
              </mc:Fallback>
            </mc:AlternateContent>
          </a:graphicData>
        </a:graphic>
      </p:graphicFrame>
      <p:graphicFrame>
        <p:nvGraphicFramePr>
          <p:cNvPr id="10" name="对象 9"/>
          <p:cNvGraphicFramePr>
            <a:graphicFrameLocks noChangeAspect="1"/>
          </p:cNvGraphicFramePr>
          <p:nvPr>
            <p:extLst/>
          </p:nvPr>
        </p:nvGraphicFramePr>
        <p:xfrm>
          <a:off x="5816238" y="2016566"/>
          <a:ext cx="1093192" cy="725906"/>
        </p:xfrm>
        <a:graphic>
          <a:graphicData uri="http://schemas.openxmlformats.org/presentationml/2006/ole">
            <mc:AlternateContent xmlns:mc="http://schemas.openxmlformats.org/markup-compatibility/2006">
              <mc:Choice xmlns:v="urn:schemas-microsoft-com:vml" Requires="v">
                <p:oleObj spid="_x0000_s1028" name="Image" r:id="rId7" imgW="1231560" imgH="825120" progId="Photoshop.Image.13">
                  <p:embed/>
                </p:oleObj>
              </mc:Choice>
              <mc:Fallback>
                <p:oleObj name="Image" r:id="rId7" imgW="1231560" imgH="825120" progId="Photoshop.Image.13">
                  <p:embed/>
                  <p:pic>
                    <p:nvPicPr>
                      <p:cNvPr id="10" name="对象 9"/>
                      <p:cNvPicPr/>
                      <p:nvPr/>
                    </p:nvPicPr>
                    <p:blipFill>
                      <a:blip r:embed="rId8"/>
                      <a:stretch>
                        <a:fillRect/>
                      </a:stretch>
                    </p:blipFill>
                    <p:spPr>
                      <a:xfrm>
                        <a:off x="5816238" y="2016566"/>
                        <a:ext cx="1093192" cy="725906"/>
                      </a:xfrm>
                      <a:prstGeom prst="rect">
                        <a:avLst/>
                      </a:prstGeom>
                    </p:spPr>
                  </p:pic>
                </p:oleObj>
              </mc:Fallback>
            </mc:AlternateContent>
          </a:graphicData>
        </a:graphic>
      </p:graphicFrame>
      <p:graphicFrame>
        <p:nvGraphicFramePr>
          <p:cNvPr id="11" name="对象 10"/>
          <p:cNvGraphicFramePr>
            <a:graphicFrameLocks noChangeAspect="1"/>
          </p:cNvGraphicFramePr>
          <p:nvPr>
            <p:extLst/>
          </p:nvPr>
        </p:nvGraphicFramePr>
        <p:xfrm>
          <a:off x="6910885" y="2011804"/>
          <a:ext cx="1083275" cy="725906"/>
        </p:xfrm>
        <a:graphic>
          <a:graphicData uri="http://schemas.openxmlformats.org/presentationml/2006/ole">
            <mc:AlternateContent xmlns:mc="http://schemas.openxmlformats.org/markup-compatibility/2006">
              <mc:Choice xmlns:v="urn:schemas-microsoft-com:vml" Requires="v">
                <p:oleObj spid="_x0000_s1029" name="Image" r:id="rId9" imgW="1231560" imgH="825120" progId="Photoshop.Image.13">
                  <p:embed/>
                </p:oleObj>
              </mc:Choice>
              <mc:Fallback>
                <p:oleObj name="Image" r:id="rId9" imgW="1231560" imgH="825120" progId="Photoshop.Image.13">
                  <p:embed/>
                  <p:pic>
                    <p:nvPicPr>
                      <p:cNvPr id="11" name="对象 10"/>
                      <p:cNvPicPr/>
                      <p:nvPr/>
                    </p:nvPicPr>
                    <p:blipFill>
                      <a:blip r:embed="rId10"/>
                      <a:stretch>
                        <a:fillRect/>
                      </a:stretch>
                    </p:blipFill>
                    <p:spPr>
                      <a:xfrm>
                        <a:off x="6910885" y="2011804"/>
                        <a:ext cx="1083275" cy="725906"/>
                      </a:xfrm>
                      <a:prstGeom prst="rect">
                        <a:avLst/>
                      </a:prstGeom>
                    </p:spPr>
                  </p:pic>
                </p:oleObj>
              </mc:Fallback>
            </mc:AlternateContent>
          </a:graphicData>
        </a:graphic>
      </p:graphicFrame>
      <p:graphicFrame>
        <p:nvGraphicFramePr>
          <p:cNvPr id="18" name="表格 17"/>
          <p:cNvGraphicFramePr>
            <a:graphicFrameLocks noGrp="1"/>
          </p:cNvGraphicFramePr>
          <p:nvPr>
            <p:extLst/>
          </p:nvPr>
        </p:nvGraphicFramePr>
        <p:xfrm>
          <a:off x="3626470" y="3384931"/>
          <a:ext cx="4381500" cy="729993"/>
        </p:xfrm>
        <a:graphic>
          <a:graphicData uri="http://schemas.openxmlformats.org/drawingml/2006/table">
            <a:tbl>
              <a:tblPr firstRow="1" bandRow="1">
                <a:tableStyleId>{5940675A-B579-460E-94D1-54222C63F5DA}</a:tableStyleId>
              </a:tblPr>
              <a:tblGrid>
                <a:gridCol w="1095375">
                  <a:extLst>
                    <a:ext uri="{9D8B030D-6E8A-4147-A177-3AD203B41FA5}">
                      <a16:colId xmlns:a16="http://schemas.microsoft.com/office/drawing/2014/main" val="4089061860"/>
                    </a:ext>
                  </a:extLst>
                </a:gridCol>
                <a:gridCol w="1095375">
                  <a:extLst>
                    <a:ext uri="{9D8B030D-6E8A-4147-A177-3AD203B41FA5}">
                      <a16:colId xmlns:a16="http://schemas.microsoft.com/office/drawing/2014/main" val="1238521463"/>
                    </a:ext>
                  </a:extLst>
                </a:gridCol>
                <a:gridCol w="1095375">
                  <a:extLst>
                    <a:ext uri="{9D8B030D-6E8A-4147-A177-3AD203B41FA5}">
                      <a16:colId xmlns:a16="http://schemas.microsoft.com/office/drawing/2014/main" val="106059220"/>
                    </a:ext>
                  </a:extLst>
                </a:gridCol>
                <a:gridCol w="1095375">
                  <a:extLst>
                    <a:ext uri="{9D8B030D-6E8A-4147-A177-3AD203B41FA5}">
                      <a16:colId xmlns:a16="http://schemas.microsoft.com/office/drawing/2014/main" val="1745293143"/>
                    </a:ext>
                  </a:extLst>
                </a:gridCol>
              </a:tblGrid>
              <a:tr h="729993">
                <a:tc>
                  <a:txBody>
                    <a:bodyPr/>
                    <a:lstStyle/>
                    <a:p>
                      <a:pPr algn="ctr"/>
                      <a:r>
                        <a:rPr lang="en-US" altLang="zh-CN" smtClean="0"/>
                        <a:t>1</a:t>
                      </a:r>
                    </a:p>
                    <a:p>
                      <a:pPr algn="ctr"/>
                      <a:r>
                        <a:rPr lang="zh-CN" altLang="en-US" smtClean="0"/>
                        <a:t>（</a:t>
                      </a:r>
                      <a:r>
                        <a:rPr lang="en-US" altLang="zh-CN" smtClean="0"/>
                        <a:t>0.4</a:t>
                      </a:r>
                      <a:r>
                        <a:rPr lang="zh-CN" altLang="en-US" smtClean="0"/>
                        <a:t>）</a:t>
                      </a:r>
                      <a:endParaRPr lang="en-US" altLang="zh-CN" smtClean="0"/>
                    </a:p>
                  </a:txBody>
                  <a:tcPr anchor="ctr"/>
                </a:tc>
                <a:tc>
                  <a:txBody>
                    <a:bodyPr/>
                    <a:lstStyle/>
                    <a:p>
                      <a:pPr algn="ctr"/>
                      <a:r>
                        <a:rPr lang="en-US" altLang="zh-CN" smtClean="0"/>
                        <a:t>2</a:t>
                      </a:r>
                    </a:p>
                    <a:p>
                      <a:pPr algn="ctr"/>
                      <a:r>
                        <a:rPr lang="zh-CN" altLang="en-US" smtClean="0"/>
                        <a:t>（</a:t>
                      </a:r>
                      <a:r>
                        <a:rPr lang="en-US" altLang="zh-CN" smtClean="0"/>
                        <a:t>0.5</a:t>
                      </a:r>
                      <a:r>
                        <a:rPr lang="zh-CN" altLang="en-US" smtClean="0"/>
                        <a:t>）</a:t>
                      </a:r>
                      <a:endParaRPr lang="zh-CN" altLang="en-US"/>
                    </a:p>
                  </a:txBody>
                  <a:tcPr anchor="ctr"/>
                </a:tc>
                <a:tc>
                  <a:txBody>
                    <a:bodyPr/>
                    <a:lstStyle/>
                    <a:p>
                      <a:pPr algn="ctr"/>
                      <a:r>
                        <a:rPr lang="en-US" altLang="zh-CN" smtClean="0"/>
                        <a:t>3</a:t>
                      </a:r>
                    </a:p>
                    <a:p>
                      <a:pPr algn="ctr"/>
                      <a:r>
                        <a:rPr lang="zh-CN" altLang="en-US" smtClean="0"/>
                        <a:t>（</a:t>
                      </a:r>
                      <a:r>
                        <a:rPr lang="en-US" altLang="zh-CN" smtClean="0"/>
                        <a:t>0.6</a:t>
                      </a:r>
                      <a:r>
                        <a:rPr lang="zh-CN" altLang="en-US" smtClean="0"/>
                        <a:t>）</a:t>
                      </a:r>
                      <a:endParaRPr lang="zh-CN" altLang="en-US"/>
                    </a:p>
                  </a:txBody>
                  <a:tcPr anchor="ctr"/>
                </a:tc>
                <a:tc>
                  <a:txBody>
                    <a:bodyPr/>
                    <a:lstStyle/>
                    <a:p>
                      <a:pPr algn="ctr"/>
                      <a:r>
                        <a:rPr lang="en-US" altLang="zh-CN" smtClean="0"/>
                        <a:t>4</a:t>
                      </a:r>
                    </a:p>
                    <a:p>
                      <a:pPr algn="ctr"/>
                      <a:r>
                        <a:rPr lang="zh-CN" altLang="en-US" smtClean="0"/>
                        <a:t>（</a:t>
                      </a:r>
                      <a:r>
                        <a:rPr lang="en-US" altLang="zh-CN" smtClean="0"/>
                        <a:t>0.7</a:t>
                      </a:r>
                      <a:r>
                        <a:rPr lang="zh-CN" altLang="en-US" smtClean="0"/>
                        <a:t>）</a:t>
                      </a:r>
                      <a:endParaRPr lang="zh-CN" altLang="en-US"/>
                    </a:p>
                  </a:txBody>
                  <a:tcPr anchor="ctr"/>
                </a:tc>
                <a:extLst>
                  <a:ext uri="{0D108BD9-81ED-4DB2-BD59-A6C34878D82A}">
                    <a16:rowId xmlns:a16="http://schemas.microsoft.com/office/drawing/2014/main" val="4132845361"/>
                  </a:ext>
                </a:extLst>
              </a:tr>
            </a:tbl>
          </a:graphicData>
        </a:graphic>
      </p:graphicFrame>
      <p:graphicFrame>
        <p:nvGraphicFramePr>
          <p:cNvPr id="19" name="对象 18"/>
          <p:cNvGraphicFramePr>
            <a:graphicFrameLocks noChangeAspect="1"/>
          </p:cNvGraphicFramePr>
          <p:nvPr>
            <p:extLst/>
          </p:nvPr>
        </p:nvGraphicFramePr>
        <p:xfrm>
          <a:off x="5813163" y="4114924"/>
          <a:ext cx="1083275" cy="725906"/>
        </p:xfrm>
        <a:graphic>
          <a:graphicData uri="http://schemas.openxmlformats.org/presentationml/2006/ole">
            <mc:AlternateContent xmlns:mc="http://schemas.openxmlformats.org/markup-compatibility/2006">
              <mc:Choice xmlns:v="urn:schemas-microsoft-com:vml" Requires="v">
                <p:oleObj spid="_x0000_s1030" name="Image" r:id="rId11" imgW="1231560" imgH="825120" progId="Photoshop.Image.13">
                  <p:embed/>
                </p:oleObj>
              </mc:Choice>
              <mc:Fallback>
                <p:oleObj name="Image" r:id="rId11" imgW="1231560" imgH="825120" progId="Photoshop.Image.13">
                  <p:embed/>
                  <p:pic>
                    <p:nvPicPr>
                      <p:cNvPr id="19" name="对象 18"/>
                      <p:cNvPicPr/>
                      <p:nvPr/>
                    </p:nvPicPr>
                    <p:blipFill>
                      <a:blip r:embed="rId8"/>
                      <a:stretch>
                        <a:fillRect/>
                      </a:stretch>
                    </p:blipFill>
                    <p:spPr>
                      <a:xfrm>
                        <a:off x="5813163" y="4114924"/>
                        <a:ext cx="1083275" cy="725906"/>
                      </a:xfrm>
                      <a:prstGeom prst="rect">
                        <a:avLst/>
                      </a:prstGeom>
                    </p:spPr>
                  </p:pic>
                </p:oleObj>
              </mc:Fallback>
            </mc:AlternateContent>
          </a:graphicData>
        </a:graphic>
      </p:graphicFrame>
      <p:graphicFrame>
        <p:nvGraphicFramePr>
          <p:cNvPr id="20" name="对象 19"/>
          <p:cNvGraphicFramePr>
            <a:graphicFrameLocks noChangeAspect="1"/>
          </p:cNvGraphicFramePr>
          <p:nvPr>
            <p:extLst/>
          </p:nvPr>
        </p:nvGraphicFramePr>
        <p:xfrm>
          <a:off x="3626470" y="4110626"/>
          <a:ext cx="1096104" cy="734503"/>
        </p:xfrm>
        <a:graphic>
          <a:graphicData uri="http://schemas.openxmlformats.org/presentationml/2006/ole">
            <mc:AlternateContent xmlns:mc="http://schemas.openxmlformats.org/markup-compatibility/2006">
              <mc:Choice xmlns:v="urn:schemas-microsoft-com:vml" Requires="v">
                <p:oleObj spid="_x0000_s1031" name="Image" r:id="rId12" imgW="1231560" imgH="825120" progId="Photoshop.Image.13">
                  <p:embed/>
                </p:oleObj>
              </mc:Choice>
              <mc:Fallback>
                <p:oleObj name="Image" r:id="rId12" imgW="1231560" imgH="825120" progId="Photoshop.Image.13">
                  <p:embed/>
                  <p:pic>
                    <p:nvPicPr>
                      <p:cNvPr id="20" name="对象 19"/>
                      <p:cNvPicPr/>
                      <p:nvPr/>
                    </p:nvPicPr>
                    <p:blipFill>
                      <a:blip r:embed="rId6"/>
                      <a:stretch>
                        <a:fillRect/>
                      </a:stretch>
                    </p:blipFill>
                    <p:spPr>
                      <a:xfrm>
                        <a:off x="3626470" y="4110626"/>
                        <a:ext cx="1096104" cy="734503"/>
                      </a:xfrm>
                      <a:prstGeom prst="rect">
                        <a:avLst/>
                      </a:prstGeom>
                    </p:spPr>
                  </p:pic>
                </p:oleObj>
              </mc:Fallback>
            </mc:AlternateContent>
          </a:graphicData>
        </a:graphic>
      </p:graphicFrame>
      <p:graphicFrame>
        <p:nvGraphicFramePr>
          <p:cNvPr id="12" name="对象 11"/>
          <p:cNvGraphicFramePr>
            <a:graphicFrameLocks noChangeAspect="1"/>
          </p:cNvGraphicFramePr>
          <p:nvPr>
            <p:extLst/>
          </p:nvPr>
        </p:nvGraphicFramePr>
        <p:xfrm>
          <a:off x="4721116" y="4110626"/>
          <a:ext cx="1089374" cy="729993"/>
        </p:xfrm>
        <a:graphic>
          <a:graphicData uri="http://schemas.openxmlformats.org/presentationml/2006/ole">
            <mc:AlternateContent xmlns:mc="http://schemas.openxmlformats.org/markup-compatibility/2006">
              <mc:Choice xmlns:v="urn:schemas-microsoft-com:vml" Requires="v">
                <p:oleObj spid="_x0000_s1032" name="Image" r:id="rId13" imgW="1231560" imgH="825120" progId="Photoshop.Image.13">
                  <p:embed/>
                </p:oleObj>
              </mc:Choice>
              <mc:Fallback>
                <p:oleObj name="Image" r:id="rId13" imgW="1231560" imgH="825120" progId="Photoshop.Image.13">
                  <p:embed/>
                  <p:pic>
                    <p:nvPicPr>
                      <p:cNvPr id="12" name="对象 11"/>
                      <p:cNvPicPr/>
                      <p:nvPr/>
                    </p:nvPicPr>
                    <p:blipFill>
                      <a:blip r:embed="rId14"/>
                      <a:stretch>
                        <a:fillRect/>
                      </a:stretch>
                    </p:blipFill>
                    <p:spPr>
                      <a:xfrm>
                        <a:off x="4721116" y="4110626"/>
                        <a:ext cx="1089374" cy="729993"/>
                      </a:xfrm>
                      <a:prstGeom prst="rect">
                        <a:avLst/>
                      </a:prstGeom>
                    </p:spPr>
                  </p:pic>
                </p:oleObj>
              </mc:Fallback>
            </mc:AlternateContent>
          </a:graphicData>
        </a:graphic>
      </p:graphicFrame>
      <p:graphicFrame>
        <p:nvGraphicFramePr>
          <p:cNvPr id="14" name="对象 13"/>
          <p:cNvGraphicFramePr>
            <a:graphicFrameLocks noChangeAspect="1"/>
          </p:cNvGraphicFramePr>
          <p:nvPr>
            <p:extLst/>
          </p:nvPr>
        </p:nvGraphicFramePr>
        <p:xfrm>
          <a:off x="6895936" y="4111602"/>
          <a:ext cx="1098224" cy="729016"/>
        </p:xfrm>
        <a:graphic>
          <a:graphicData uri="http://schemas.openxmlformats.org/presentationml/2006/ole">
            <mc:AlternateContent xmlns:mc="http://schemas.openxmlformats.org/markup-compatibility/2006">
              <mc:Choice xmlns:v="urn:schemas-microsoft-com:vml" Requires="v">
                <p:oleObj spid="_x0000_s1033" name="Image" r:id="rId15" imgW="1231560" imgH="825120" progId="Photoshop.Image.13">
                  <p:embed/>
                </p:oleObj>
              </mc:Choice>
              <mc:Fallback>
                <p:oleObj name="Image" r:id="rId15" imgW="1231560" imgH="825120" progId="Photoshop.Image.13">
                  <p:embed/>
                  <p:pic>
                    <p:nvPicPr>
                      <p:cNvPr id="14" name="对象 13"/>
                      <p:cNvPicPr/>
                      <p:nvPr/>
                    </p:nvPicPr>
                    <p:blipFill>
                      <a:blip r:embed="rId16"/>
                      <a:stretch>
                        <a:fillRect/>
                      </a:stretch>
                    </p:blipFill>
                    <p:spPr>
                      <a:xfrm>
                        <a:off x="6895936" y="4111602"/>
                        <a:ext cx="1098224" cy="729016"/>
                      </a:xfrm>
                      <a:prstGeom prst="rect">
                        <a:avLst/>
                      </a:prstGeom>
                    </p:spPr>
                  </p:pic>
                </p:oleObj>
              </mc:Fallback>
            </mc:AlternateContent>
          </a:graphicData>
        </a:graphic>
      </p:graphicFrame>
    </p:spTree>
    <p:extLst>
      <p:ext uri="{BB962C8B-B14F-4D97-AF65-F5344CB8AC3E}">
        <p14:creationId xmlns:p14="http://schemas.microsoft.com/office/powerpoint/2010/main" val="3943349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2571840" y="753417"/>
            <a:ext cx="7152024" cy="4952895"/>
          </a:xfrm>
          <a:prstGeom prst="rect">
            <a:avLst/>
          </a:prstGeom>
        </p:spPr>
      </p:pic>
      <p:sp>
        <p:nvSpPr>
          <p:cNvPr id="16" name="灯片编号占位符 15"/>
          <p:cNvSpPr>
            <a:spLocks noGrp="1"/>
          </p:cNvSpPr>
          <p:nvPr>
            <p:ph type="sldNum" sz="quarter" idx="12"/>
          </p:nvPr>
        </p:nvSpPr>
        <p:spPr/>
        <p:txBody>
          <a:bodyPr/>
          <a:lstStyle/>
          <a:p>
            <a:fld id="{1951C9F7-0799-44A6-AE1E-6A08CBA92307}" type="slidenum">
              <a:rPr lang="zh-CN" altLang="en-US" smtClean="0"/>
              <a:t>26</a:t>
            </a:fld>
            <a:endParaRPr lang="zh-CN" altLang="en-US"/>
          </a:p>
        </p:txBody>
      </p:sp>
    </p:spTree>
    <p:extLst>
      <p:ext uri="{BB962C8B-B14F-4D97-AF65-F5344CB8AC3E}">
        <p14:creationId xmlns:p14="http://schemas.microsoft.com/office/powerpoint/2010/main" val="181832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112" y="1092122"/>
            <a:ext cx="3307922" cy="2880282"/>
          </a:xfrm>
          <a:prstGeom prst="rect">
            <a:avLst/>
          </a:prstGeom>
        </p:spPr>
      </p:pic>
      <p:sp>
        <p:nvSpPr>
          <p:cNvPr id="6" name="矩形 5"/>
          <p:cNvSpPr/>
          <p:nvPr/>
        </p:nvSpPr>
        <p:spPr>
          <a:xfrm>
            <a:off x="3971207" y="1719029"/>
            <a:ext cx="7437864" cy="2031325"/>
          </a:xfrm>
          <a:prstGeom prst="rect">
            <a:avLst/>
          </a:prstGeom>
        </p:spPr>
        <p:txBody>
          <a:bodyPr wrap="square">
            <a:spAutoFit/>
          </a:bodyPr>
          <a:lstStyle/>
          <a:p>
            <a:pPr algn="ctr"/>
            <a:r>
              <a:rPr lang="en-US" altLang="zh-CN"/>
              <a:t>[V(2)+V(5)+V(7)+V(10)]-4*V(6</a:t>
            </a:r>
            <a:r>
              <a:rPr lang="en-US" altLang="zh-CN" smtClean="0"/>
              <a:t>)=0</a:t>
            </a:r>
          </a:p>
          <a:p>
            <a:pPr algn="ctr"/>
            <a:endParaRPr lang="en-US" altLang="zh-CN" smtClean="0">
              <a:solidFill>
                <a:srgbClr val="4F4F4F"/>
              </a:solidFill>
              <a:latin typeface="-apple-system"/>
            </a:endParaRPr>
          </a:p>
          <a:p>
            <a:pPr algn="ctr"/>
            <a:r>
              <a:rPr lang="en-US" altLang="zh-CN"/>
              <a:t>[V(3)+V(6)+V(8)+V(11)]-4*V(7</a:t>
            </a:r>
            <a:r>
              <a:rPr lang="en-US" altLang="zh-CN" smtClean="0"/>
              <a:t>)=0</a:t>
            </a:r>
            <a:r>
              <a:rPr lang="en-US" altLang="zh-CN"/>
              <a:t/>
            </a:r>
            <a:br>
              <a:rPr lang="en-US" altLang="zh-CN"/>
            </a:br>
            <a:endParaRPr lang="en-US" altLang="zh-CN"/>
          </a:p>
          <a:p>
            <a:pPr algn="ctr"/>
            <a:r>
              <a:rPr lang="en-US" altLang="zh-CN"/>
              <a:t>[V(6)+V(9)+V(11)+V(14)]-4*V(10</a:t>
            </a:r>
            <a:r>
              <a:rPr lang="en-US" altLang="zh-CN" smtClean="0"/>
              <a:t>)=0</a:t>
            </a:r>
          </a:p>
          <a:p>
            <a:pPr algn="ctr"/>
            <a:endParaRPr lang="en-US" altLang="zh-CN"/>
          </a:p>
          <a:p>
            <a:pPr algn="ctr"/>
            <a:r>
              <a:rPr lang="en-US" altLang="zh-CN"/>
              <a:t>[V(7)+V(10)+V(12)+V(15)]-4*V(11</a:t>
            </a:r>
            <a:r>
              <a:rPr lang="en-US" altLang="zh-CN" smtClean="0"/>
              <a:t>)=0</a:t>
            </a:r>
            <a:endParaRPr lang="en-US" altLang="zh-CN"/>
          </a:p>
        </p:txBody>
      </p:sp>
      <p:sp>
        <p:nvSpPr>
          <p:cNvPr id="9" name="灯片编号占位符 8"/>
          <p:cNvSpPr>
            <a:spLocks noGrp="1"/>
          </p:cNvSpPr>
          <p:nvPr>
            <p:ph type="sldNum" sz="quarter" idx="12"/>
          </p:nvPr>
        </p:nvSpPr>
        <p:spPr/>
        <p:txBody>
          <a:bodyPr/>
          <a:lstStyle/>
          <a:p>
            <a:fld id="{1951C9F7-0799-44A6-AE1E-6A08CBA92307}" type="slidenum">
              <a:rPr lang="zh-CN" altLang="en-US" smtClean="0"/>
              <a:t>27</a:t>
            </a:fld>
            <a:endParaRPr lang="zh-CN" altLang="en-US"/>
          </a:p>
        </p:txBody>
      </p:sp>
    </p:spTree>
    <p:extLst>
      <p:ext uri="{BB962C8B-B14F-4D97-AF65-F5344CB8AC3E}">
        <p14:creationId xmlns:p14="http://schemas.microsoft.com/office/powerpoint/2010/main" val="1970879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112" y="1092122"/>
            <a:ext cx="3307922" cy="2880282"/>
          </a:xfrm>
          <a:prstGeom prst="rect">
            <a:avLst/>
          </a:prstGeom>
        </p:spPr>
      </p:pic>
      <p:sp>
        <p:nvSpPr>
          <p:cNvPr id="6" name="矩形 5"/>
          <p:cNvSpPr/>
          <p:nvPr/>
        </p:nvSpPr>
        <p:spPr>
          <a:xfrm>
            <a:off x="4004660" y="793477"/>
            <a:ext cx="7437864" cy="2031325"/>
          </a:xfrm>
          <a:prstGeom prst="rect">
            <a:avLst/>
          </a:prstGeom>
        </p:spPr>
        <p:txBody>
          <a:bodyPr wrap="square">
            <a:spAutoFit/>
          </a:bodyPr>
          <a:lstStyle/>
          <a:p>
            <a:pPr algn="ctr"/>
            <a:r>
              <a:rPr lang="en-US" altLang="zh-CN"/>
              <a:t>[V(2)+V(5)+V(7)+V(10)]-4*V(6</a:t>
            </a:r>
            <a:r>
              <a:rPr lang="en-US" altLang="zh-CN" smtClean="0"/>
              <a:t>)=0</a:t>
            </a:r>
          </a:p>
          <a:p>
            <a:pPr algn="ctr"/>
            <a:endParaRPr lang="en-US" altLang="zh-CN" smtClean="0">
              <a:solidFill>
                <a:srgbClr val="4F4F4F"/>
              </a:solidFill>
              <a:latin typeface="-apple-system"/>
            </a:endParaRPr>
          </a:p>
          <a:p>
            <a:pPr algn="ctr"/>
            <a:r>
              <a:rPr lang="en-US" altLang="zh-CN"/>
              <a:t>[V(3)+V(6)+V(8)+V(11)]-4*V(7</a:t>
            </a:r>
            <a:r>
              <a:rPr lang="en-US" altLang="zh-CN" smtClean="0"/>
              <a:t>)=0</a:t>
            </a:r>
            <a:r>
              <a:rPr lang="en-US" altLang="zh-CN"/>
              <a:t/>
            </a:r>
            <a:br>
              <a:rPr lang="en-US" altLang="zh-CN"/>
            </a:br>
            <a:endParaRPr lang="en-US" altLang="zh-CN"/>
          </a:p>
          <a:p>
            <a:pPr algn="ctr"/>
            <a:r>
              <a:rPr lang="en-US" altLang="zh-CN"/>
              <a:t>[V(6)+V(9)+V(11)+V(14)]-4*V(10</a:t>
            </a:r>
            <a:r>
              <a:rPr lang="en-US" altLang="zh-CN" smtClean="0"/>
              <a:t>)=0</a:t>
            </a:r>
          </a:p>
          <a:p>
            <a:pPr algn="ctr"/>
            <a:endParaRPr lang="en-US" altLang="zh-CN"/>
          </a:p>
          <a:p>
            <a:pPr algn="ctr"/>
            <a:r>
              <a:rPr lang="en-US" altLang="zh-CN"/>
              <a:t>[V(7)+V(10)+V(12)+V(15)]-4*V(11</a:t>
            </a:r>
            <a:r>
              <a:rPr lang="en-US" altLang="zh-CN" smtClean="0"/>
              <a:t>)=0</a:t>
            </a:r>
            <a:endParaRPr lang="en-US" altLang="zh-CN"/>
          </a:p>
        </p:txBody>
      </p:sp>
      <p:sp>
        <p:nvSpPr>
          <p:cNvPr id="9" name="灯片编号占位符 8"/>
          <p:cNvSpPr>
            <a:spLocks noGrp="1"/>
          </p:cNvSpPr>
          <p:nvPr>
            <p:ph type="sldNum" sz="quarter" idx="12"/>
          </p:nvPr>
        </p:nvSpPr>
        <p:spPr/>
        <p:txBody>
          <a:bodyPr/>
          <a:lstStyle/>
          <a:p>
            <a:fld id="{1951C9F7-0799-44A6-AE1E-6A08CBA92307}" type="slidenum">
              <a:rPr lang="zh-CN" altLang="en-US" smtClean="0"/>
              <a:t>28</a:t>
            </a:fld>
            <a:endParaRPr lang="zh-CN" altLang="en-US"/>
          </a:p>
        </p:txBody>
      </p:sp>
      <p:pic>
        <p:nvPicPr>
          <p:cNvPr id="10"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5450" y="4820675"/>
            <a:ext cx="6838657" cy="1644883"/>
          </a:xfr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354" y="4141096"/>
            <a:ext cx="1305042" cy="652521"/>
          </a:xfrm>
          <a:prstGeom prst="rect">
            <a:avLst/>
          </a:prstGeom>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5353" y="2979555"/>
            <a:ext cx="6038850" cy="1266825"/>
          </a:xfrm>
          <a:prstGeom prst="rect">
            <a:avLst/>
          </a:prstGeom>
        </p:spPr>
      </p:pic>
    </p:spTree>
    <p:extLst>
      <p:ext uri="{BB962C8B-B14F-4D97-AF65-F5344CB8AC3E}">
        <p14:creationId xmlns:p14="http://schemas.microsoft.com/office/powerpoint/2010/main" val="3129008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783" y="906909"/>
            <a:ext cx="11112707" cy="5315471"/>
          </a:xfrm>
          <a:prstGeom prst="rect">
            <a:avLst/>
          </a:prstGeom>
        </p:spPr>
      </p:pic>
      <p:sp>
        <p:nvSpPr>
          <p:cNvPr id="6" name="灯片编号占位符 5"/>
          <p:cNvSpPr>
            <a:spLocks noGrp="1"/>
          </p:cNvSpPr>
          <p:nvPr>
            <p:ph type="sldNum" sz="quarter" idx="12"/>
          </p:nvPr>
        </p:nvSpPr>
        <p:spPr/>
        <p:txBody>
          <a:bodyPr/>
          <a:lstStyle/>
          <a:p>
            <a:fld id="{1951C9F7-0799-44A6-AE1E-6A08CBA92307}" type="slidenum">
              <a:rPr lang="zh-CN" altLang="en-US" smtClean="0"/>
              <a:t>29</a:t>
            </a:fld>
            <a:endParaRPr lang="zh-CN" altLang="en-US"/>
          </a:p>
        </p:txBody>
      </p:sp>
    </p:spTree>
    <p:extLst>
      <p:ext uri="{BB962C8B-B14F-4D97-AF65-F5344CB8AC3E}">
        <p14:creationId xmlns:p14="http://schemas.microsoft.com/office/powerpoint/2010/main" val="1471598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78757-A499-44B3-B539-79C0E32A1D36}"/>
              </a:ext>
            </a:extLst>
          </p:cNvPr>
          <p:cNvSpPr>
            <a:spLocks noGrp="1"/>
          </p:cNvSpPr>
          <p:nvPr>
            <p:ph type="title"/>
          </p:nvPr>
        </p:nvSpPr>
        <p:spPr/>
        <p:txBody>
          <a:bodyPr/>
          <a:lstStyle/>
          <a:p>
            <a:r>
              <a:rPr lang="zh-CN" altLang="en-US" dirty="0"/>
              <a:t>梯度场</a:t>
            </a:r>
          </a:p>
        </p:txBody>
      </p:sp>
      <p:sp>
        <p:nvSpPr>
          <p:cNvPr id="3" name="内容占位符 2">
            <a:extLst>
              <a:ext uri="{FF2B5EF4-FFF2-40B4-BE49-F238E27FC236}">
                <a16:creationId xmlns:a16="http://schemas.microsoft.com/office/drawing/2014/main" id="{56D1DC0B-194E-4195-9617-8D1C9E071373}"/>
              </a:ext>
            </a:extLst>
          </p:cNvPr>
          <p:cNvSpPr>
            <a:spLocks noGrp="1"/>
          </p:cNvSpPr>
          <p:nvPr>
            <p:ph idx="1"/>
          </p:nvPr>
        </p:nvSpPr>
        <p:spPr/>
        <p:txBody>
          <a:bodyPr/>
          <a:lstStyle/>
          <a:p>
            <a:r>
              <a:rPr lang="zh-CN" altLang="en-US" dirty="0"/>
              <a:t>梯度场</a:t>
            </a:r>
            <a:endParaRPr lang="en-US" altLang="zh-CN" dirty="0"/>
          </a:p>
          <a:p>
            <a:pPr lvl="1"/>
            <a:r>
              <a:rPr lang="zh-CN" altLang="en-US" dirty="0"/>
              <a:t>注意到一个标量场的梯度其实是个矢量场，它在每一点都指向函数增加最大的方向，并且具有该方向的导数值。称之为梯度场。</a:t>
            </a:r>
            <a:endParaRPr lang="en-US" altLang="zh-CN" dirty="0"/>
          </a:p>
          <a:p>
            <a:pPr lvl="1"/>
            <a:r>
              <a:rPr lang="zh-CN" altLang="en-US" dirty="0"/>
              <a:t>同时显然有负梯度的方向是函数减少最大的方向。</a:t>
            </a:r>
            <a:endParaRPr lang="en-US" altLang="zh-CN" dirty="0"/>
          </a:p>
          <a:p>
            <a:r>
              <a:rPr lang="zh-CN" altLang="en-US" dirty="0"/>
              <a:t>一个标量场的梯度有怎样的意义呢？</a:t>
            </a:r>
            <a:endParaRPr lang="en-US" altLang="zh-CN" dirty="0"/>
          </a:p>
          <a:p>
            <a:pPr lvl="1"/>
            <a:r>
              <a:rPr lang="zh-CN" altLang="en-US" dirty="0"/>
              <a:t>刻画多元函数的变化，类似于导数。</a:t>
            </a:r>
            <a:endParaRPr lang="en-US" altLang="zh-CN" dirty="0"/>
          </a:p>
          <a:p>
            <a:pPr lvl="2"/>
            <a:r>
              <a:rPr lang="zh-CN" altLang="en-US" dirty="0"/>
              <a:t>例：极值点的梯度向量为零。梯度下降法的原理。</a:t>
            </a:r>
            <a:endParaRPr lang="en-US" altLang="zh-CN" dirty="0"/>
          </a:p>
          <a:p>
            <a:pPr lvl="1"/>
            <a:r>
              <a:rPr lang="zh-CN" altLang="en-US" dirty="0"/>
              <a:t>相较于原来的标量场，其梯度场忽略了量的绝对值，但更加清晰地刻画了物理量随空间的变化关系。</a:t>
            </a:r>
            <a:endParaRPr lang="en-US" altLang="zh-CN" dirty="0"/>
          </a:p>
        </p:txBody>
      </p:sp>
      <p:sp>
        <p:nvSpPr>
          <p:cNvPr id="4" name="灯片编号占位符 3">
            <a:extLst>
              <a:ext uri="{FF2B5EF4-FFF2-40B4-BE49-F238E27FC236}">
                <a16:creationId xmlns:a16="http://schemas.microsoft.com/office/drawing/2014/main" id="{FD7D9AB0-ABDD-45C6-9DC8-A355FD5594F2}"/>
              </a:ext>
            </a:extLst>
          </p:cNvPr>
          <p:cNvSpPr>
            <a:spLocks noGrp="1"/>
          </p:cNvSpPr>
          <p:nvPr>
            <p:ph type="sldNum" sz="quarter" idx="12"/>
          </p:nvPr>
        </p:nvSpPr>
        <p:spPr/>
        <p:txBody>
          <a:bodyPr/>
          <a:lstStyle/>
          <a:p>
            <a:fld id="{B2893457-2C09-4614-9563-EF47D4A98DCB}" type="slidenum">
              <a:rPr lang="zh-CN" altLang="en-US" smtClean="0"/>
              <a:t>3</a:t>
            </a:fld>
            <a:endParaRPr lang="zh-CN" altLang="en-US"/>
          </a:p>
        </p:txBody>
      </p:sp>
    </p:spTree>
    <p:extLst>
      <p:ext uri="{BB962C8B-B14F-4D97-AF65-F5344CB8AC3E}">
        <p14:creationId xmlns:p14="http://schemas.microsoft.com/office/powerpoint/2010/main" val="1957692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112" y="1092122"/>
            <a:ext cx="3307922" cy="2880282"/>
          </a:xfrm>
          <a:prstGeom prst="rect">
            <a:avLst/>
          </a:prstGeom>
        </p:spPr>
      </p:pic>
      <p:sp>
        <p:nvSpPr>
          <p:cNvPr id="6" name="矩形 5"/>
          <p:cNvSpPr/>
          <p:nvPr/>
        </p:nvSpPr>
        <p:spPr>
          <a:xfrm>
            <a:off x="4193304" y="1516601"/>
            <a:ext cx="7437864" cy="2031325"/>
          </a:xfrm>
          <a:prstGeom prst="rect">
            <a:avLst/>
          </a:prstGeom>
        </p:spPr>
        <p:txBody>
          <a:bodyPr wrap="square">
            <a:spAutoFit/>
          </a:bodyPr>
          <a:lstStyle/>
          <a:p>
            <a:pPr algn="ctr"/>
            <a:r>
              <a:rPr lang="en-US" altLang="zh-CN"/>
              <a:t>[V(2)+V(5)+V(7)+V(10)]-4*V(6</a:t>
            </a:r>
            <a:r>
              <a:rPr lang="en-US" altLang="zh-CN" smtClean="0"/>
              <a:t>)=0</a:t>
            </a:r>
          </a:p>
          <a:p>
            <a:pPr algn="ctr"/>
            <a:endParaRPr lang="en-US" altLang="zh-CN" smtClean="0">
              <a:solidFill>
                <a:srgbClr val="4F4F4F"/>
              </a:solidFill>
              <a:latin typeface="-apple-system"/>
            </a:endParaRPr>
          </a:p>
          <a:p>
            <a:pPr algn="ctr"/>
            <a:r>
              <a:rPr lang="en-US" altLang="zh-CN"/>
              <a:t>[V(3)+V(6)+V(8)+V(11)]-4*V(7</a:t>
            </a:r>
            <a:r>
              <a:rPr lang="en-US" altLang="zh-CN" smtClean="0"/>
              <a:t>)=0</a:t>
            </a:r>
            <a:r>
              <a:rPr lang="en-US" altLang="zh-CN"/>
              <a:t/>
            </a:r>
            <a:br>
              <a:rPr lang="en-US" altLang="zh-CN"/>
            </a:br>
            <a:endParaRPr lang="en-US" altLang="zh-CN"/>
          </a:p>
          <a:p>
            <a:pPr algn="ctr"/>
            <a:r>
              <a:rPr lang="en-US" altLang="zh-CN"/>
              <a:t>[V(6)+V(9)+V(11)+V(14)]-4*V(10</a:t>
            </a:r>
            <a:r>
              <a:rPr lang="en-US" altLang="zh-CN" smtClean="0"/>
              <a:t>)=0</a:t>
            </a:r>
          </a:p>
          <a:p>
            <a:pPr algn="ctr"/>
            <a:endParaRPr lang="en-US" altLang="zh-CN"/>
          </a:p>
          <a:p>
            <a:pPr algn="ctr"/>
            <a:r>
              <a:rPr lang="en-US" altLang="zh-CN"/>
              <a:t>[V(7)+V(10)+V(12)+V(15)]-4*V(11</a:t>
            </a:r>
            <a:r>
              <a:rPr lang="en-US" altLang="zh-CN" smtClean="0"/>
              <a:t>)=0</a:t>
            </a:r>
            <a:endParaRPr lang="en-US" altLang="zh-CN"/>
          </a:p>
        </p:txBody>
      </p:sp>
      <p:sp>
        <p:nvSpPr>
          <p:cNvPr id="9" name="灯片编号占位符 8"/>
          <p:cNvSpPr>
            <a:spLocks noGrp="1"/>
          </p:cNvSpPr>
          <p:nvPr>
            <p:ph type="sldNum" sz="quarter" idx="12"/>
          </p:nvPr>
        </p:nvSpPr>
        <p:spPr/>
        <p:txBody>
          <a:bodyPr/>
          <a:lstStyle/>
          <a:p>
            <a:fld id="{1951C9F7-0799-44A6-AE1E-6A08CBA92307}" type="slidenum">
              <a:rPr lang="zh-CN" altLang="en-US" smtClean="0"/>
              <a:t>30</a:t>
            </a:fld>
            <a:endParaRPr lang="zh-CN" altLang="en-US"/>
          </a:p>
        </p:txBody>
      </p:sp>
      <p:sp>
        <p:nvSpPr>
          <p:cNvPr id="5" name="矩形 4"/>
          <p:cNvSpPr/>
          <p:nvPr/>
        </p:nvSpPr>
        <p:spPr>
          <a:xfrm>
            <a:off x="4984419" y="4482120"/>
            <a:ext cx="6070893" cy="1200329"/>
          </a:xfrm>
          <a:prstGeom prst="rect">
            <a:avLst/>
          </a:prstGeom>
        </p:spPr>
        <p:txBody>
          <a:bodyPr wrap="none">
            <a:spAutoFit/>
          </a:bodyPr>
          <a:lstStyle/>
          <a:p>
            <a:r>
              <a:rPr lang="en-US" altLang="zh-CN">
                <a:latin typeface="-apple-system"/>
              </a:rPr>
              <a:t>V(1)=u(1)         V(2)=u(2)		      V(3)=u(3)</a:t>
            </a:r>
          </a:p>
          <a:p>
            <a:r>
              <a:rPr lang="en-US" altLang="zh-CN">
                <a:latin typeface="-apple-system"/>
              </a:rPr>
              <a:t>V(4)=u(4)         V(5)=u(5)    		  V(8)=u(8)</a:t>
            </a:r>
          </a:p>
          <a:p>
            <a:r>
              <a:rPr lang="en-US" altLang="zh-CN">
                <a:latin typeface="-apple-system"/>
              </a:rPr>
              <a:t>V(9)=u(9)         V(12)=u(12)   	  V(13)=u(13)</a:t>
            </a:r>
          </a:p>
          <a:p>
            <a:r>
              <a:rPr lang="en-US" altLang="zh-CN">
                <a:latin typeface="-apple-system"/>
              </a:rPr>
              <a:t>V(14)=u(14)       V(15)=u(15)		  V(16)=u(16)</a:t>
            </a:r>
            <a:endParaRPr lang="zh-CN" altLang="en-US">
              <a:latin typeface="-apple-system"/>
            </a:endParaRPr>
          </a:p>
        </p:txBody>
      </p:sp>
    </p:spTree>
    <p:extLst>
      <p:ext uri="{BB962C8B-B14F-4D97-AF65-F5344CB8AC3E}">
        <p14:creationId xmlns:p14="http://schemas.microsoft.com/office/powerpoint/2010/main" val="690128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2185818" y="899110"/>
            <a:ext cx="7259264" cy="5059444"/>
          </a:xfrm>
          <a:prstGeom prst="rect">
            <a:avLst/>
          </a:prstGeom>
        </p:spPr>
      </p:pic>
      <p:sp>
        <p:nvSpPr>
          <p:cNvPr id="3" name="灯片编号占位符 2"/>
          <p:cNvSpPr>
            <a:spLocks noGrp="1"/>
          </p:cNvSpPr>
          <p:nvPr>
            <p:ph type="sldNum" sz="quarter" idx="12"/>
          </p:nvPr>
        </p:nvSpPr>
        <p:spPr/>
        <p:txBody>
          <a:bodyPr/>
          <a:lstStyle/>
          <a:p>
            <a:fld id="{1951C9F7-0799-44A6-AE1E-6A08CBA92307}" type="slidenum">
              <a:rPr lang="zh-CN" altLang="en-US" smtClean="0"/>
              <a:t>31</a:t>
            </a:fld>
            <a:endParaRPr lang="zh-CN" altLang="en-US"/>
          </a:p>
        </p:txBody>
      </p:sp>
    </p:spTree>
    <p:extLst>
      <p:ext uri="{BB962C8B-B14F-4D97-AF65-F5344CB8AC3E}">
        <p14:creationId xmlns:p14="http://schemas.microsoft.com/office/powerpoint/2010/main" val="3625927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32</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102" y="0"/>
            <a:ext cx="4693795" cy="6858000"/>
          </a:xfrm>
          <a:prstGeom prst="rect">
            <a:avLst/>
          </a:prstGeom>
        </p:spPr>
      </p:pic>
    </p:spTree>
    <p:extLst>
      <p:ext uri="{BB962C8B-B14F-4D97-AF65-F5344CB8AC3E}">
        <p14:creationId xmlns:p14="http://schemas.microsoft.com/office/powerpoint/2010/main" val="3326731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33</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102" y="0"/>
            <a:ext cx="4693795" cy="68580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6764" y="0"/>
            <a:ext cx="4678471" cy="6858000"/>
          </a:xfrm>
          <a:prstGeom prst="rect">
            <a:avLst/>
          </a:prstGeom>
        </p:spPr>
      </p:pic>
    </p:spTree>
    <p:extLst>
      <p:ext uri="{BB962C8B-B14F-4D97-AF65-F5344CB8AC3E}">
        <p14:creationId xmlns:p14="http://schemas.microsoft.com/office/powerpoint/2010/main" val="3588344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042" y="655783"/>
            <a:ext cx="9132077" cy="740439"/>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1252" y="1363837"/>
            <a:ext cx="7157713" cy="76799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0101" y="2104276"/>
            <a:ext cx="8424774" cy="1954768"/>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2042" y="3890845"/>
            <a:ext cx="8578329" cy="3179028"/>
          </a:xfrm>
          <a:prstGeom prst="rect">
            <a:avLst/>
          </a:prstGeom>
        </p:spPr>
      </p:pic>
      <p:sp>
        <p:nvSpPr>
          <p:cNvPr id="7" name="灯片编号占位符 6"/>
          <p:cNvSpPr>
            <a:spLocks noGrp="1"/>
          </p:cNvSpPr>
          <p:nvPr>
            <p:ph type="sldNum" sz="quarter" idx="12"/>
          </p:nvPr>
        </p:nvSpPr>
        <p:spPr>
          <a:xfrm>
            <a:off x="10251761" y="6232044"/>
            <a:ext cx="670035" cy="506290"/>
          </a:xfrm>
        </p:spPr>
        <p:txBody>
          <a:bodyPr/>
          <a:lstStyle/>
          <a:p>
            <a:fld id="{1951C9F7-0799-44A6-AE1E-6A08CBA92307}" type="slidenum">
              <a:rPr lang="zh-CN" altLang="en-US" smtClean="0"/>
              <a:t>34</a:t>
            </a:fld>
            <a:endParaRPr lang="zh-CN" altLang="en-US"/>
          </a:p>
        </p:txBody>
      </p:sp>
    </p:spTree>
    <p:extLst>
      <p:ext uri="{BB962C8B-B14F-4D97-AF65-F5344CB8AC3E}">
        <p14:creationId xmlns:p14="http://schemas.microsoft.com/office/powerpoint/2010/main" val="1892356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35</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102" y="0"/>
            <a:ext cx="4693795" cy="68580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273" y="0"/>
            <a:ext cx="4681453" cy="6858000"/>
          </a:xfrm>
          <a:prstGeom prst="rect">
            <a:avLst/>
          </a:prstGeom>
        </p:spPr>
      </p:pic>
    </p:spTree>
    <p:extLst>
      <p:ext uri="{BB962C8B-B14F-4D97-AF65-F5344CB8AC3E}">
        <p14:creationId xmlns:p14="http://schemas.microsoft.com/office/powerpoint/2010/main" val="1754973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36</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102" y="0"/>
            <a:ext cx="4693795" cy="6858000"/>
          </a:xfrm>
          <a:prstGeom prst="rect">
            <a:avLst/>
          </a:prstGeom>
        </p:spPr>
      </p:pic>
    </p:spTree>
    <p:extLst>
      <p:ext uri="{BB962C8B-B14F-4D97-AF65-F5344CB8AC3E}">
        <p14:creationId xmlns:p14="http://schemas.microsoft.com/office/powerpoint/2010/main" val="317077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37</a:t>
            </a:fld>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2036" y="746434"/>
            <a:ext cx="4791853" cy="2141731"/>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2036" y="3398798"/>
            <a:ext cx="4768811" cy="2109903"/>
          </a:xfrm>
          <a:prstGeom prst="rect">
            <a:avLst/>
          </a:prstGeom>
        </p:spPr>
      </p:pic>
    </p:spTree>
    <p:extLst>
      <p:ext uri="{BB962C8B-B14F-4D97-AF65-F5344CB8AC3E}">
        <p14:creationId xmlns:p14="http://schemas.microsoft.com/office/powerpoint/2010/main" val="3925486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38</a:t>
            </a:fld>
            <a:endParaRPr lang="zh-CN" altLang="en-US"/>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b="30543"/>
          <a:stretch/>
        </p:blipFill>
        <p:spPr>
          <a:xfrm>
            <a:off x="3009667" y="581721"/>
            <a:ext cx="6038850" cy="2328747"/>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667" y="3319927"/>
            <a:ext cx="6000750" cy="2314575"/>
          </a:xfrm>
          <a:prstGeom prst="rect">
            <a:avLst/>
          </a:prstGeom>
        </p:spPr>
      </p:pic>
    </p:spTree>
    <p:extLst>
      <p:ext uri="{BB962C8B-B14F-4D97-AF65-F5344CB8AC3E}">
        <p14:creationId xmlns:p14="http://schemas.microsoft.com/office/powerpoint/2010/main" val="2324283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39</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697" y="376663"/>
            <a:ext cx="8128000" cy="6350000"/>
          </a:xfrm>
          <a:prstGeom prst="rect">
            <a:avLst/>
          </a:prstGeom>
        </p:spPr>
      </p:pic>
    </p:spTree>
    <p:extLst>
      <p:ext uri="{BB962C8B-B14F-4D97-AF65-F5344CB8AC3E}">
        <p14:creationId xmlns:p14="http://schemas.microsoft.com/office/powerpoint/2010/main" val="1940903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F87FE4-5E0C-4BDE-BF40-A3F382D15ED0}"/>
              </a:ext>
            </a:extLst>
          </p:cNvPr>
          <p:cNvSpPr>
            <a:spLocks noGrp="1"/>
          </p:cNvSpPr>
          <p:nvPr>
            <p:ph type="title"/>
          </p:nvPr>
        </p:nvSpPr>
        <p:spPr/>
        <p:txBody>
          <a:bodyPr/>
          <a:lstStyle/>
          <a:p>
            <a:r>
              <a:rPr lang="zh-CN" altLang="en-US" dirty="0"/>
              <a:t>散度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271F360-7BB6-449D-A468-B7B6D9A72004}"/>
                  </a:ext>
                </a:extLst>
              </p:cNvPr>
              <p:cNvSpPr>
                <a:spLocks noGrp="1"/>
              </p:cNvSpPr>
              <p:nvPr>
                <p:ph sz="half" idx="1"/>
              </p:nvPr>
            </p:nvSpPr>
            <p:spPr/>
            <p:txBody>
              <a:bodyPr/>
              <a:lstStyle/>
              <a:p>
                <a:r>
                  <a:rPr lang="zh-CN" altLang="en-US" dirty="0"/>
                  <a:t>定义</a:t>
                </a:r>
                <a:endParaRPr lang="en-US" altLang="zh-CN" dirty="0"/>
              </a:p>
              <a:p>
                <a:pPr lvl="1"/>
                <a:r>
                  <a:rPr lang="zh-CN" altLang="en-US" dirty="0"/>
                  <a:t>散度则是对于矢量场定义的。它的标准数学定义很抽象，涉及到“通量”的概念。</a:t>
                </a:r>
                <a:endParaRPr lang="en-US" altLang="zh-CN" dirty="0"/>
              </a:p>
              <a:p>
                <a:pPr lvl="1"/>
                <a:r>
                  <a:rPr lang="zh-CN" altLang="en-US" dirty="0"/>
                  <a:t>我们仍在直角坐标系下思考该问题（如右图）。</a:t>
                </a:r>
                <a:endParaRPr lang="en-US" altLang="zh-CN" dirty="0"/>
              </a:p>
              <a:p>
                <a:pPr lvl="2"/>
                <a:r>
                  <a:rPr lang="zh-CN" altLang="en-US" dirty="0"/>
                  <a:t>在空间任意点取一个很小的“盒子”，把矢量场看成流进和流出的“速度”，那么散度的结果其实就是单位时间内盒中量的增减。</a:t>
                </a:r>
                <a:endParaRPr lang="en-US" altLang="zh-CN" dirty="0"/>
              </a:p>
              <a:p>
                <a:pPr lvl="2"/>
                <a:r>
                  <a:rPr lang="zh-CN" altLang="en-US" dirty="0"/>
                  <a:t>总结梯度和散度，引入</a:t>
                </a:r>
                <a:r>
                  <a:rPr lang="en-US" altLang="zh-CN" dirty="0" err="1"/>
                  <a:t>nabla</a:t>
                </a:r>
                <a:r>
                  <a:rPr lang="zh-CN" altLang="en-US" dirty="0"/>
                  <a:t>算子：</a:t>
                </a:r>
                <a:endParaRPr lang="en-US" altLang="zh-CN" dirty="0"/>
              </a:p>
              <a:p>
                <a:pPr lvl="3"/>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𝑧</m:t>
                            </m:r>
                          </m:den>
                        </m:f>
                      </m:e>
                    </m:d>
                  </m:oMath>
                </a14:m>
                <a:endParaRPr lang="zh-CN" altLang="en-US" dirty="0"/>
              </a:p>
            </p:txBody>
          </p:sp>
        </mc:Choice>
        <mc:Fallback xmlns="">
          <p:sp>
            <p:nvSpPr>
              <p:cNvPr id="3" name="内容占位符 2">
                <a:extLst>
                  <a:ext uri="{FF2B5EF4-FFF2-40B4-BE49-F238E27FC236}">
                    <a16:creationId xmlns:a16="http://schemas.microsoft.com/office/drawing/2014/main" id="{F271F360-7BB6-449D-A468-B7B6D9A72004}"/>
                  </a:ext>
                </a:extLst>
              </p:cNvPr>
              <p:cNvSpPr>
                <a:spLocks noGrp="1" noRot="1" noChangeAspect="1" noMove="1" noResize="1" noEditPoints="1" noAdjustHandles="1" noChangeArrowheads="1" noChangeShapeType="1" noTextEdit="1"/>
              </p:cNvSpPr>
              <p:nvPr>
                <p:ph sz="half" idx="1"/>
              </p:nvPr>
            </p:nvSpPr>
            <p:spPr>
              <a:blipFill>
                <a:blip r:embed="rId2"/>
                <a:stretch>
                  <a:fillRect l="-2118" t="-2801" r="-117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F0F7593B-A03A-4E72-B62C-FF3F275EA3C5}"/>
              </a:ext>
            </a:extLst>
          </p:cNvPr>
          <p:cNvSpPr>
            <a:spLocks noGrp="1"/>
          </p:cNvSpPr>
          <p:nvPr>
            <p:ph type="sldNum" sz="quarter" idx="12"/>
          </p:nvPr>
        </p:nvSpPr>
        <p:spPr/>
        <p:txBody>
          <a:bodyPr/>
          <a:lstStyle/>
          <a:p>
            <a:fld id="{B2893457-2C09-4614-9563-EF47D4A98DCB}" type="slidenum">
              <a:rPr lang="zh-CN" altLang="en-US" smtClean="0"/>
              <a:t>4</a:t>
            </a:fld>
            <a:endParaRPr lang="zh-CN" altLang="en-US"/>
          </a:p>
        </p:txBody>
      </p:sp>
      <p:pic>
        <p:nvPicPr>
          <p:cNvPr id="1026" name="Picture 2" descr="https://timgsa.baidu.com/timg?image&amp;quality=80&amp;size=b9999_10000&amp;sec=1544366745287&amp;di=417823d33bfa687a42c6995120cd71af&amp;imgtype=0&amp;src=http%3A%2F%2Fp.ananas.chaoxing.com%2Fstar%2F580_0%2F1376634428121ygrzt.png">
            <a:extLst>
              <a:ext uri="{FF2B5EF4-FFF2-40B4-BE49-F238E27FC236}">
                <a16:creationId xmlns:a16="http://schemas.microsoft.com/office/drawing/2014/main" id="{6587FDC4-CF63-450F-999C-0634D2231F5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804166"/>
            <a:ext cx="5181600" cy="239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468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41787" y="2742529"/>
            <a:ext cx="3265510" cy="830997"/>
          </a:xfrm>
          <a:prstGeom prst="rect">
            <a:avLst/>
          </a:prstGeom>
        </p:spPr>
        <p:txBody>
          <a:bodyPr wrap="square">
            <a:spAutoFit/>
          </a:bodyPr>
          <a:lstStyle/>
          <a:p>
            <a:r>
              <a:rPr lang="zh-CN" altLang="en-US" sz="4800">
                <a:latin typeface="黑体" panose="02010609060101010101" pitchFamily="49" charset="-122"/>
                <a:ea typeface="黑体" panose="02010609060101010101" pitchFamily="49" charset="-122"/>
              </a:rPr>
              <a:t>Poisson</a:t>
            </a:r>
          </a:p>
        </p:txBody>
      </p:sp>
    </p:spTree>
    <p:extLst>
      <p:ext uri="{BB962C8B-B14F-4D97-AF65-F5344CB8AC3E}">
        <p14:creationId xmlns:p14="http://schemas.microsoft.com/office/powerpoint/2010/main" val="2461776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41</a:t>
            </a:fld>
            <a:endParaRPr lang="zh-CN" altLang="en-US"/>
          </a:p>
        </p:txBody>
      </p:sp>
      <p:pic>
        <p:nvPicPr>
          <p:cNvPr id="3" name="图片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06110" y="1312795"/>
            <a:ext cx="5873149" cy="4402427"/>
          </a:xfrm>
          <a:prstGeom prst="rect">
            <a:avLst/>
          </a:prstGeom>
        </p:spPr>
      </p:pic>
      <p:pic>
        <p:nvPicPr>
          <p:cNvPr id="4" name="图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92174" y="2109215"/>
            <a:ext cx="4592179" cy="3053799"/>
          </a:xfrm>
          <a:prstGeom prst="rect">
            <a:avLst/>
          </a:prstGeom>
        </p:spPr>
      </p:pic>
    </p:spTree>
    <p:extLst>
      <p:ext uri="{BB962C8B-B14F-4D97-AF65-F5344CB8AC3E}">
        <p14:creationId xmlns:p14="http://schemas.microsoft.com/office/powerpoint/2010/main" val="285526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42</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173" y="588816"/>
            <a:ext cx="6648734" cy="5866530"/>
          </a:xfrm>
          <a:prstGeom prst="rect">
            <a:avLst/>
          </a:prstGeom>
        </p:spPr>
      </p:pic>
    </p:spTree>
    <p:extLst>
      <p:ext uri="{BB962C8B-B14F-4D97-AF65-F5344CB8AC3E}">
        <p14:creationId xmlns:p14="http://schemas.microsoft.com/office/powerpoint/2010/main" val="942290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2122" y="860811"/>
            <a:ext cx="9310364" cy="4759403"/>
          </a:xfrm>
        </p:spPr>
      </p:pic>
    </p:spTree>
    <p:extLst>
      <p:ext uri="{BB962C8B-B14F-4D97-AF65-F5344CB8AC3E}">
        <p14:creationId xmlns:p14="http://schemas.microsoft.com/office/powerpoint/2010/main" val="2256683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263" y="2854918"/>
            <a:ext cx="1247619" cy="143809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024" y="2554917"/>
            <a:ext cx="2047619" cy="203809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4578" y="2545393"/>
            <a:ext cx="2066667" cy="2047619"/>
          </a:xfrm>
          <a:prstGeom prst="rect">
            <a:avLst/>
          </a:prstGeom>
        </p:spPr>
      </p:pic>
    </p:spTree>
    <p:extLst>
      <p:ext uri="{BB962C8B-B14F-4D97-AF65-F5344CB8AC3E}">
        <p14:creationId xmlns:p14="http://schemas.microsoft.com/office/powerpoint/2010/main" val="2287390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b="36458"/>
          <a:stretch/>
        </p:blipFill>
        <p:spPr>
          <a:xfrm>
            <a:off x="2379007" y="1611403"/>
            <a:ext cx="7894230" cy="2659513"/>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348" y="4611494"/>
            <a:ext cx="5048250" cy="1181100"/>
          </a:xfrm>
          <a:prstGeom prst="rect">
            <a:avLst/>
          </a:prstGeom>
        </p:spPr>
      </p:pic>
    </p:spTree>
    <p:extLst>
      <p:ext uri="{BB962C8B-B14F-4D97-AF65-F5344CB8AC3E}">
        <p14:creationId xmlns:p14="http://schemas.microsoft.com/office/powerpoint/2010/main" val="3280039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p:txBody>
          <a:bodyPr/>
          <a:lstStyle/>
          <a:p>
            <a:fld id="{1951C9F7-0799-44A6-AE1E-6A08CBA92307}" type="slidenum">
              <a:rPr lang="zh-CN" altLang="en-US" smtClean="0"/>
              <a:t>46</a:t>
            </a:fld>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671" y="4349087"/>
            <a:ext cx="2000000" cy="1942857"/>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734" y="1001280"/>
            <a:ext cx="5095875" cy="800100"/>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b="9829"/>
          <a:stretch/>
        </p:blipFill>
        <p:spPr>
          <a:xfrm>
            <a:off x="3745771" y="1927857"/>
            <a:ext cx="2209800" cy="652751"/>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8799" y="2028158"/>
            <a:ext cx="1266825" cy="552450"/>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7717" y="2807386"/>
            <a:ext cx="8505908" cy="1314923"/>
          </a:xfrm>
          <a:prstGeom prst="rect">
            <a:avLst/>
          </a:prstGeom>
        </p:spPr>
      </p:pic>
    </p:spTree>
    <p:extLst>
      <p:ext uri="{BB962C8B-B14F-4D97-AF65-F5344CB8AC3E}">
        <p14:creationId xmlns:p14="http://schemas.microsoft.com/office/powerpoint/2010/main" val="1863360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453" y="1928580"/>
            <a:ext cx="2838450" cy="2867025"/>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2951" y="1520691"/>
            <a:ext cx="3635927" cy="327491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5098" y="1938104"/>
            <a:ext cx="2838450" cy="2857500"/>
          </a:xfrm>
          <a:prstGeom prst="rect">
            <a:avLst/>
          </a:prstGeom>
        </p:spPr>
      </p:pic>
    </p:spTree>
    <p:extLst>
      <p:ext uri="{BB962C8B-B14F-4D97-AF65-F5344CB8AC3E}">
        <p14:creationId xmlns:p14="http://schemas.microsoft.com/office/powerpoint/2010/main" val="943141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112" y="1092122"/>
            <a:ext cx="3307922" cy="2880282"/>
          </a:xfrm>
          <a:prstGeom prst="rect">
            <a:avLst/>
          </a:prstGeom>
        </p:spPr>
      </p:pic>
      <p:sp>
        <p:nvSpPr>
          <p:cNvPr id="6" name="矩形 5"/>
          <p:cNvSpPr/>
          <p:nvPr/>
        </p:nvSpPr>
        <p:spPr>
          <a:xfrm>
            <a:off x="4193304" y="1516601"/>
            <a:ext cx="7437864" cy="2031325"/>
          </a:xfrm>
          <a:prstGeom prst="rect">
            <a:avLst/>
          </a:prstGeom>
        </p:spPr>
        <p:txBody>
          <a:bodyPr wrap="square">
            <a:spAutoFit/>
          </a:bodyPr>
          <a:lstStyle/>
          <a:p>
            <a:pPr algn="ctr"/>
            <a:r>
              <a:rPr lang="en-US" altLang="zh-CN"/>
              <a:t>[V(2)+V(5)+V(7)+V(10)]-4*V(6</a:t>
            </a:r>
            <a:r>
              <a:rPr lang="en-US" altLang="zh-CN" smtClean="0"/>
              <a:t>)=</a:t>
            </a:r>
            <a:r>
              <a:rPr lang="en-US" altLang="zh-CN"/>
              <a:t>div(6)</a:t>
            </a:r>
            <a:endParaRPr lang="en-US" altLang="zh-CN" smtClean="0"/>
          </a:p>
          <a:p>
            <a:pPr algn="ctr"/>
            <a:endParaRPr lang="en-US" altLang="zh-CN" smtClean="0">
              <a:solidFill>
                <a:srgbClr val="4F4F4F"/>
              </a:solidFill>
              <a:latin typeface="-apple-system"/>
            </a:endParaRPr>
          </a:p>
          <a:p>
            <a:pPr algn="ctr"/>
            <a:r>
              <a:rPr lang="en-US" altLang="zh-CN"/>
              <a:t>[V(3)+V(6)+V(8)+V(11)]-4*V(7</a:t>
            </a:r>
            <a:r>
              <a:rPr lang="en-US" altLang="zh-CN" smtClean="0"/>
              <a:t>)=div(7)</a:t>
            </a:r>
            <a:r>
              <a:rPr lang="en-US" altLang="zh-CN"/>
              <a:t/>
            </a:r>
            <a:br>
              <a:rPr lang="en-US" altLang="zh-CN"/>
            </a:br>
            <a:endParaRPr lang="en-US" altLang="zh-CN"/>
          </a:p>
          <a:p>
            <a:pPr algn="ctr"/>
            <a:r>
              <a:rPr lang="en-US" altLang="zh-CN"/>
              <a:t>[V(6)+V(9)+V(11)+V(14)]-4*V(10</a:t>
            </a:r>
            <a:r>
              <a:rPr lang="en-US" altLang="zh-CN" smtClean="0"/>
              <a:t>)=div(10)</a:t>
            </a:r>
          </a:p>
          <a:p>
            <a:pPr algn="ctr"/>
            <a:endParaRPr lang="en-US" altLang="zh-CN"/>
          </a:p>
          <a:p>
            <a:pPr algn="ctr"/>
            <a:r>
              <a:rPr lang="en-US" altLang="zh-CN"/>
              <a:t>[V(7)+V(10)+V(12)+V(15)]-4*V(11</a:t>
            </a:r>
            <a:r>
              <a:rPr lang="en-US" altLang="zh-CN" smtClean="0"/>
              <a:t>)=div(11)</a:t>
            </a:r>
            <a:endParaRPr lang="en-US" altLang="zh-CN"/>
          </a:p>
        </p:txBody>
      </p:sp>
      <p:sp>
        <p:nvSpPr>
          <p:cNvPr id="9" name="灯片编号占位符 8"/>
          <p:cNvSpPr>
            <a:spLocks noGrp="1"/>
          </p:cNvSpPr>
          <p:nvPr>
            <p:ph type="sldNum" sz="quarter" idx="12"/>
          </p:nvPr>
        </p:nvSpPr>
        <p:spPr/>
        <p:txBody>
          <a:bodyPr/>
          <a:lstStyle/>
          <a:p>
            <a:fld id="{1951C9F7-0799-44A6-AE1E-6A08CBA92307}" type="slidenum">
              <a:rPr lang="zh-CN" altLang="en-US" smtClean="0"/>
              <a:t>48</a:t>
            </a:fld>
            <a:endParaRPr lang="zh-CN" altLang="en-US"/>
          </a:p>
        </p:txBody>
      </p:sp>
      <p:sp>
        <p:nvSpPr>
          <p:cNvPr id="5" name="矩形 4"/>
          <p:cNvSpPr/>
          <p:nvPr/>
        </p:nvSpPr>
        <p:spPr>
          <a:xfrm>
            <a:off x="4984419" y="4482120"/>
            <a:ext cx="6070893" cy="1200329"/>
          </a:xfrm>
          <a:prstGeom prst="rect">
            <a:avLst/>
          </a:prstGeom>
        </p:spPr>
        <p:txBody>
          <a:bodyPr wrap="none">
            <a:spAutoFit/>
          </a:bodyPr>
          <a:lstStyle/>
          <a:p>
            <a:r>
              <a:rPr lang="en-US" altLang="zh-CN">
                <a:latin typeface="-apple-system"/>
              </a:rPr>
              <a:t>V(1)=u(1)         V(2)=u(2)		      V(3)=u(3)</a:t>
            </a:r>
          </a:p>
          <a:p>
            <a:r>
              <a:rPr lang="en-US" altLang="zh-CN">
                <a:latin typeface="-apple-system"/>
              </a:rPr>
              <a:t>V(4)=u(4)         V(5)=u(5)    		  V(8)=u(8)</a:t>
            </a:r>
          </a:p>
          <a:p>
            <a:r>
              <a:rPr lang="en-US" altLang="zh-CN">
                <a:latin typeface="-apple-system"/>
              </a:rPr>
              <a:t>V(9)=u(9)         V(12)=u(12)   	  V(13)=u(13)</a:t>
            </a:r>
          </a:p>
          <a:p>
            <a:r>
              <a:rPr lang="en-US" altLang="zh-CN">
                <a:latin typeface="-apple-system"/>
              </a:rPr>
              <a:t>V(14)=u(14)       V(15)=u(15)		  V(16)=u(16)</a:t>
            </a:r>
            <a:endParaRPr lang="zh-CN" altLang="en-US">
              <a:latin typeface="-apple-system"/>
            </a:endParaRPr>
          </a:p>
        </p:txBody>
      </p:sp>
    </p:spTree>
    <p:extLst>
      <p:ext uri="{BB962C8B-B14F-4D97-AF65-F5344CB8AC3E}">
        <p14:creationId xmlns:p14="http://schemas.microsoft.com/office/powerpoint/2010/main" val="3694564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487" y="1812842"/>
            <a:ext cx="7906582" cy="2558437"/>
          </a:xfrm>
          <a:prstGeom prst="rect">
            <a:avLst/>
          </a:prstGeom>
        </p:spPr>
      </p:pic>
      <p:sp>
        <p:nvSpPr>
          <p:cNvPr id="2" name="灯片编号占位符 1"/>
          <p:cNvSpPr>
            <a:spLocks noGrp="1"/>
          </p:cNvSpPr>
          <p:nvPr>
            <p:ph type="sldNum" sz="quarter" idx="12"/>
          </p:nvPr>
        </p:nvSpPr>
        <p:spPr/>
        <p:txBody>
          <a:bodyPr/>
          <a:lstStyle/>
          <a:p>
            <a:fld id="{1951C9F7-0799-44A6-AE1E-6A08CBA92307}" type="slidenum">
              <a:rPr lang="zh-CN" altLang="en-US" smtClean="0"/>
              <a:t>49</a:t>
            </a:fld>
            <a:endParaRPr lang="zh-CN" altLang="en-US"/>
          </a:p>
        </p:txBody>
      </p:sp>
    </p:spTree>
    <p:extLst>
      <p:ext uri="{BB962C8B-B14F-4D97-AF65-F5344CB8AC3E}">
        <p14:creationId xmlns:p14="http://schemas.microsoft.com/office/powerpoint/2010/main" val="1491189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A95303E-DB0B-448E-9C76-A22441A93874}"/>
              </a:ext>
            </a:extLst>
          </p:cNvPr>
          <p:cNvSpPr>
            <a:spLocks noGrp="1"/>
          </p:cNvSpPr>
          <p:nvPr>
            <p:ph type="title"/>
          </p:nvPr>
        </p:nvSpPr>
        <p:spPr/>
        <p:txBody>
          <a:bodyPr/>
          <a:lstStyle/>
          <a:p>
            <a:r>
              <a:rPr lang="zh-CN" altLang="en-US" dirty="0"/>
              <a:t>梯度场的散度</a:t>
            </a: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FFD45566-CA4B-4C65-AE55-679AAB2F748B}"/>
                  </a:ext>
                </a:extLst>
              </p:cNvPr>
              <p:cNvSpPr>
                <a:spLocks noGrp="1"/>
              </p:cNvSpPr>
              <p:nvPr>
                <p:ph idx="1"/>
              </p:nvPr>
            </p:nvSpPr>
            <p:spPr/>
            <p:txBody>
              <a:bodyPr/>
              <a:lstStyle/>
              <a:p>
                <a:r>
                  <a:rPr lang="zh-CN" altLang="en-US" dirty="0"/>
                  <a:t>那么，如果要求散度的矢量场本身是梯度场呢？</a:t>
                </a:r>
                <a:endParaRPr lang="en-US" altLang="zh-CN" dirty="0"/>
              </a:p>
              <a:p>
                <a:pPr lvl="1"/>
                <a:r>
                  <a:rPr lang="zh-CN" altLang="en-US" dirty="0"/>
                  <a:t>此时矢量场不能再看成“速度”了。</a:t>
                </a:r>
                <a:endParaRPr lang="en-US" altLang="zh-CN" dirty="0"/>
              </a:p>
              <a:p>
                <a:pPr lvl="1"/>
                <a:r>
                  <a:rPr lang="zh-CN" altLang="en-US" dirty="0"/>
                  <a:t>我们假想空间中存在许多的线，它的方向沿着梯度的方向，单位面积内线的股数与梯度的大小成正比。此时梯度场表征了空间中某点附近，单位面积内“线”的股数和方向。</a:t>
                </a:r>
                <a:endParaRPr lang="en-US" altLang="zh-CN" dirty="0"/>
              </a:p>
              <a:p>
                <a:pPr lvl="1"/>
                <a:r>
                  <a:rPr lang="zh-CN" altLang="en-US" dirty="0"/>
                  <a:t>继续考察小盒子，梯度与面积向量（法向量乘面积）的点积是从该方向穿过的线的股数。散度的数值其实就是小盒子里“多余”了或者“亏欠”了多少股线。</a:t>
                </a:r>
                <a:endParaRPr lang="en-US" altLang="zh-CN" dirty="0"/>
              </a:p>
              <a:p>
                <a:r>
                  <a:rPr lang="zh-CN" altLang="en-US" dirty="0"/>
                  <a:t>我们把两次计算写在一起</a:t>
                </a:r>
                <a:endParaRPr lang="en-US" altLang="zh-CN" dirty="0"/>
              </a:p>
              <a:p>
                <a:pPr lvl="1"/>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p>
                          <m:sSupPr>
                            <m:ctrlPr>
                              <a:rPr lang="en-US" altLang="zh-CN" b="0" i="1" smtClean="0">
                                <a:latin typeface="Cambria Math" panose="02040503050406030204" pitchFamily="18" charset="0"/>
                                <a:ea typeface="Cambria Math" panose="02040503050406030204" pitchFamily="18" charset="0"/>
                              </a:rPr>
                            </m:ctrlPr>
                          </m:sSupPr>
                          <m:e>
                            <m:r>
                              <a:rPr lang="zh-CN" altLang="en-US"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𝑓</m:t>
                        </m:r>
                      </m:num>
                      <m:den>
                        <m:sSup>
                          <m:sSupPr>
                            <m:ctrlPr>
                              <a:rPr lang="en-US" altLang="zh-CN" b="0" i="1" smtClean="0">
                                <a:latin typeface="Cambria Math" panose="02040503050406030204" pitchFamily="18" charset="0"/>
                                <a:ea typeface="Cambria Math" panose="02040503050406030204" pitchFamily="18" charset="0"/>
                              </a:rPr>
                            </m:ctrlPr>
                          </m:sSupPr>
                          <m:e>
                            <m:r>
                              <a:rPr lang="zh-CN" altLang="en-US"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p>
                          <m:sSupPr>
                            <m:ctrlPr>
                              <a:rPr lang="en-US" altLang="zh-CN" b="0" i="1" smtClean="0">
                                <a:latin typeface="Cambria Math" panose="02040503050406030204" pitchFamily="18" charset="0"/>
                                <a:ea typeface="Cambria Math" panose="02040503050406030204" pitchFamily="18" charset="0"/>
                              </a:rPr>
                            </m:ctrlPr>
                          </m:sSupPr>
                          <m:e>
                            <m:r>
                              <a:rPr lang="zh-CN" altLang="en-US"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𝑓</m:t>
                        </m:r>
                      </m:num>
                      <m:den>
                        <m:sSup>
                          <m:sSupPr>
                            <m:ctrlPr>
                              <a:rPr lang="en-US" altLang="zh-CN" b="0" i="1" smtClean="0">
                                <a:latin typeface="Cambria Math" panose="02040503050406030204" pitchFamily="18" charset="0"/>
                                <a:ea typeface="Cambria Math" panose="02040503050406030204" pitchFamily="18" charset="0"/>
                              </a:rPr>
                            </m:ctrlPr>
                          </m:sSupPr>
                          <m:e>
                            <m:r>
                              <a:rPr lang="zh-CN" altLang="en-US"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𝑦</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p>
                          <m:sSupPr>
                            <m:ctrlPr>
                              <a:rPr lang="en-US" altLang="zh-CN" b="0" i="1" smtClean="0">
                                <a:latin typeface="Cambria Math" panose="02040503050406030204" pitchFamily="18" charset="0"/>
                                <a:ea typeface="Cambria Math" panose="02040503050406030204" pitchFamily="18" charset="0"/>
                              </a:rPr>
                            </m:ctrlPr>
                          </m:sSupPr>
                          <m:e>
                            <m:r>
                              <a:rPr lang="zh-CN" altLang="en-US"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𝑓</m:t>
                        </m:r>
                      </m:num>
                      <m:den>
                        <m:sSup>
                          <m:sSupPr>
                            <m:ctrlPr>
                              <a:rPr lang="en-US" altLang="zh-CN" b="0" i="1" smtClean="0">
                                <a:latin typeface="Cambria Math" panose="02040503050406030204" pitchFamily="18" charset="0"/>
                                <a:ea typeface="Cambria Math" panose="02040503050406030204" pitchFamily="18" charset="0"/>
                              </a:rPr>
                            </m:ctrlPr>
                          </m:sSupPr>
                          <m:e>
                            <m:r>
                              <a:rPr lang="zh-CN" altLang="en-US"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𝑧</m:t>
                        </m:r>
                      </m:den>
                    </m:f>
                  </m:oMath>
                </a14:m>
                <a:r>
                  <a:rPr lang="zh-CN" altLang="en-US" dirty="0"/>
                  <a:t>，前面的算子都叫拉普拉斯算子。</a:t>
                </a:r>
                <a:endParaRPr lang="en-US" altLang="zh-CN" dirty="0"/>
              </a:p>
            </p:txBody>
          </p:sp>
        </mc:Choice>
        <mc:Fallback xmlns="">
          <p:sp>
            <p:nvSpPr>
              <p:cNvPr id="7" name="内容占位符 6">
                <a:extLst>
                  <a:ext uri="{FF2B5EF4-FFF2-40B4-BE49-F238E27FC236}">
                    <a16:creationId xmlns:a16="http://schemas.microsoft.com/office/drawing/2014/main" id="{FFD45566-CA4B-4C65-AE55-679AAB2F748B}"/>
                  </a:ext>
                </a:extLst>
              </p:cNvPr>
              <p:cNvSpPr>
                <a:spLocks noGrp="1" noRot="1" noChangeAspect="1" noMove="1" noResize="1" noEditPoints="1" noAdjustHandles="1" noChangeArrowheads="1" noChangeShapeType="1" noTextEdit="1"/>
              </p:cNvSpPr>
              <p:nvPr>
                <p:ph idx="1"/>
              </p:nvPr>
            </p:nvSpPr>
            <p:spPr>
              <a:blipFill>
                <a:blip r:embed="rId2"/>
                <a:stretch>
                  <a:fillRect l="-1043" t="-2801" r="-1913"/>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20720275-98C5-4F50-825A-99DB657FE795}"/>
              </a:ext>
            </a:extLst>
          </p:cNvPr>
          <p:cNvSpPr>
            <a:spLocks noGrp="1"/>
          </p:cNvSpPr>
          <p:nvPr>
            <p:ph type="sldNum" sz="quarter" idx="12"/>
          </p:nvPr>
        </p:nvSpPr>
        <p:spPr/>
        <p:txBody>
          <a:bodyPr/>
          <a:lstStyle/>
          <a:p>
            <a:fld id="{B2893457-2C09-4614-9563-EF47D4A98DCB}" type="slidenum">
              <a:rPr lang="zh-CN" altLang="en-US" smtClean="0"/>
              <a:t>5</a:t>
            </a:fld>
            <a:endParaRPr lang="zh-CN" altLang="en-US"/>
          </a:p>
        </p:txBody>
      </p:sp>
    </p:spTree>
    <p:extLst>
      <p:ext uri="{BB962C8B-B14F-4D97-AF65-F5344CB8AC3E}">
        <p14:creationId xmlns:p14="http://schemas.microsoft.com/office/powerpoint/2010/main" val="35359227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693" y="1939151"/>
            <a:ext cx="4428696" cy="2945083"/>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9988" y="1174913"/>
            <a:ext cx="4773955" cy="4173637"/>
          </a:xfrm>
          <a:prstGeom prst="rect">
            <a:avLst/>
          </a:prstGeom>
        </p:spPr>
      </p:pic>
    </p:spTree>
    <p:extLst>
      <p:ext uri="{BB962C8B-B14F-4D97-AF65-F5344CB8AC3E}">
        <p14:creationId xmlns:p14="http://schemas.microsoft.com/office/powerpoint/2010/main" val="41791989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8505" y="405479"/>
            <a:ext cx="6906939" cy="6038401"/>
          </a:xfrm>
          <a:prstGeom prst="rect">
            <a:avLst/>
          </a:prstGeom>
        </p:spPr>
      </p:pic>
    </p:spTree>
    <p:extLst>
      <p:ext uri="{BB962C8B-B14F-4D97-AF65-F5344CB8AC3E}">
        <p14:creationId xmlns:p14="http://schemas.microsoft.com/office/powerpoint/2010/main" val="24561599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52</a:t>
            </a:fld>
            <a:endParaRPr lang="zh-CN" altLang="en-US"/>
          </a:p>
        </p:txBody>
      </p:sp>
      <p:sp>
        <p:nvSpPr>
          <p:cNvPr id="5" name="矩形 4"/>
          <p:cNvSpPr/>
          <p:nvPr/>
        </p:nvSpPr>
        <p:spPr>
          <a:xfrm>
            <a:off x="3100715" y="2742529"/>
            <a:ext cx="6032421" cy="830997"/>
          </a:xfrm>
          <a:prstGeom prst="rect">
            <a:avLst/>
          </a:prstGeom>
        </p:spPr>
        <p:txBody>
          <a:bodyPr wrap="none">
            <a:spAutoFit/>
          </a:bodyPr>
          <a:lstStyle/>
          <a:p>
            <a:pPr algn="ctr"/>
            <a:r>
              <a:rPr lang="zh-CN" altLang="en-US" sz="4800">
                <a:latin typeface="黑体" panose="02010609060101010101" pitchFamily="49" charset="-122"/>
                <a:ea typeface="黑体" panose="02010609060101010101" pitchFamily="49" charset="-122"/>
              </a:rPr>
              <a:t>Laplace and Poisson</a:t>
            </a:r>
          </a:p>
        </p:txBody>
      </p:sp>
    </p:spTree>
    <p:extLst>
      <p:ext uri="{BB962C8B-B14F-4D97-AF65-F5344CB8AC3E}">
        <p14:creationId xmlns:p14="http://schemas.microsoft.com/office/powerpoint/2010/main" val="1110574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1692" y="281191"/>
            <a:ext cx="6778220" cy="6356718"/>
          </a:xfrm>
          <a:prstGeom prst="rect">
            <a:avLst/>
          </a:prstGeom>
        </p:spPr>
      </p:pic>
      <p:sp>
        <p:nvSpPr>
          <p:cNvPr id="4" name="灯片编号占位符 3"/>
          <p:cNvSpPr>
            <a:spLocks noGrp="1"/>
          </p:cNvSpPr>
          <p:nvPr>
            <p:ph type="sldNum" sz="quarter" idx="12"/>
          </p:nvPr>
        </p:nvSpPr>
        <p:spPr/>
        <p:txBody>
          <a:bodyPr/>
          <a:lstStyle/>
          <a:p>
            <a:fld id="{1951C9F7-0799-44A6-AE1E-6A08CBA92307}" type="slidenum">
              <a:rPr lang="zh-CN" altLang="en-US" smtClean="0"/>
              <a:t>53</a:t>
            </a:fld>
            <a:endParaRPr lang="zh-CN" altLang="en-US"/>
          </a:p>
        </p:txBody>
      </p:sp>
      <p:sp>
        <p:nvSpPr>
          <p:cNvPr id="5" name="文本框 4"/>
          <p:cNvSpPr txBox="1"/>
          <p:nvPr/>
        </p:nvSpPr>
        <p:spPr>
          <a:xfrm>
            <a:off x="1014761" y="903249"/>
            <a:ext cx="2122697" cy="707886"/>
          </a:xfrm>
          <a:prstGeom prst="rect">
            <a:avLst/>
          </a:prstGeom>
          <a:noFill/>
        </p:spPr>
        <p:txBody>
          <a:bodyPr wrap="none" rtlCol="0">
            <a:spAutoFit/>
          </a:bodyPr>
          <a:lstStyle/>
          <a:p>
            <a:r>
              <a:rPr lang="en-US" altLang="zh-CN" sz="4000" smtClean="0">
                <a:latin typeface="Times New Roman" panose="02020603050405020304" pitchFamily="18" charset="0"/>
                <a:ea typeface="黑体" panose="02010609060101010101" pitchFamily="49" charset="-122"/>
                <a:cs typeface="Times New Roman" panose="02020603050405020304" pitchFamily="18" charset="0"/>
              </a:rPr>
              <a:t>Compose</a:t>
            </a:r>
            <a:endParaRPr lang="zh-CN" altLang="en-US" sz="400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63958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54</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589" y="-100361"/>
            <a:ext cx="7883728" cy="7259273"/>
          </a:xfrm>
          <a:prstGeom prst="rect">
            <a:avLst/>
          </a:prstGeom>
        </p:spPr>
      </p:pic>
    </p:spTree>
    <p:extLst>
      <p:ext uri="{BB962C8B-B14F-4D97-AF65-F5344CB8AC3E}">
        <p14:creationId xmlns:p14="http://schemas.microsoft.com/office/powerpoint/2010/main" val="1219416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55</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267" y="348752"/>
            <a:ext cx="10722497" cy="6289157"/>
          </a:xfrm>
          <a:prstGeom prst="rect">
            <a:avLst/>
          </a:prstGeom>
        </p:spPr>
      </p:pic>
    </p:spTree>
    <p:extLst>
      <p:ext uri="{BB962C8B-B14F-4D97-AF65-F5344CB8AC3E}">
        <p14:creationId xmlns:p14="http://schemas.microsoft.com/office/powerpoint/2010/main" val="2017631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56</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707" y="1388443"/>
            <a:ext cx="6140705" cy="4287528"/>
          </a:xfrm>
          <a:prstGeom prst="rect">
            <a:avLst/>
          </a:prstGeom>
        </p:spPr>
      </p:pic>
    </p:spTree>
    <p:extLst>
      <p:ext uri="{BB962C8B-B14F-4D97-AF65-F5344CB8AC3E}">
        <p14:creationId xmlns:p14="http://schemas.microsoft.com/office/powerpoint/2010/main" val="2404484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57</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6139" y="1280879"/>
            <a:ext cx="7239000" cy="4162425"/>
          </a:xfrm>
          <a:prstGeom prst="rect">
            <a:avLst/>
          </a:prstGeom>
        </p:spPr>
      </p:pic>
    </p:spTree>
    <p:extLst>
      <p:ext uri="{BB962C8B-B14F-4D97-AF65-F5344CB8AC3E}">
        <p14:creationId xmlns:p14="http://schemas.microsoft.com/office/powerpoint/2010/main" val="3940861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58</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9937" y="685800"/>
            <a:ext cx="5572125" cy="5486400"/>
          </a:xfrm>
          <a:prstGeom prst="rect">
            <a:avLst/>
          </a:prstGeom>
        </p:spPr>
      </p:pic>
    </p:spTree>
    <p:extLst>
      <p:ext uri="{BB962C8B-B14F-4D97-AF65-F5344CB8AC3E}">
        <p14:creationId xmlns:p14="http://schemas.microsoft.com/office/powerpoint/2010/main" val="305325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59</a:t>
            </a:fld>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748" y="2146725"/>
            <a:ext cx="1876425" cy="189547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7348" y="838433"/>
            <a:ext cx="5295900" cy="5314950"/>
          </a:xfrm>
          <a:prstGeom prst="rect">
            <a:avLst/>
          </a:prstGeom>
        </p:spPr>
      </p:pic>
    </p:spTree>
    <p:extLst>
      <p:ext uri="{BB962C8B-B14F-4D97-AF65-F5344CB8AC3E}">
        <p14:creationId xmlns:p14="http://schemas.microsoft.com/office/powerpoint/2010/main" val="3830327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DAC6E8-48FF-4EB1-AB92-31246C47626D}"/>
              </a:ext>
            </a:extLst>
          </p:cNvPr>
          <p:cNvSpPr>
            <a:spLocks noGrp="1"/>
          </p:cNvSpPr>
          <p:nvPr>
            <p:ph type="title"/>
          </p:nvPr>
        </p:nvSpPr>
        <p:spPr/>
        <p:txBody>
          <a:bodyPr/>
          <a:lstStyle/>
          <a:p>
            <a:r>
              <a:rPr lang="zh-CN" altLang="en-US" dirty="0"/>
              <a:t>拉普拉斯方程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1FCA98B-4866-4A62-9065-A5778A5D2959}"/>
                  </a:ext>
                </a:extLst>
              </p:cNvPr>
              <p:cNvSpPr>
                <a:spLocks noGrp="1"/>
              </p:cNvSpPr>
              <p:nvPr>
                <p:ph idx="1"/>
              </p:nvPr>
            </p:nvSpPr>
            <p:spPr/>
            <p:txBody>
              <a:bodyPr/>
              <a:lstStyle/>
              <a:p>
                <a:r>
                  <a:rPr lang="zh-CN" altLang="en-US" dirty="0"/>
                  <a:t>令</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=0</m:t>
                    </m:r>
                  </m:oMath>
                </a14:m>
                <a:r>
                  <a:rPr lang="zh-CN" altLang="en-US" dirty="0"/>
                  <a:t>。</a:t>
                </a:r>
                <a:endParaRPr lang="en-US" altLang="zh-CN" dirty="0"/>
              </a:p>
              <a:p>
                <a:pPr lvl="1"/>
                <a:r>
                  <a:rPr lang="zh-CN" altLang="en-US" dirty="0"/>
                  <a:t>这就是我们的一号主角，拉普拉斯方程了。</a:t>
                </a:r>
                <a:endParaRPr lang="en-US" altLang="zh-CN" dirty="0"/>
              </a:p>
              <a:p>
                <a:pPr lvl="1"/>
                <a:r>
                  <a:rPr lang="zh-CN" altLang="en-US" dirty="0"/>
                  <a:t>为什么要让等式右端为零呢？</a:t>
                </a:r>
                <a:endParaRPr lang="en-US" altLang="zh-CN" dirty="0"/>
              </a:p>
              <a:p>
                <a:pPr lvl="2"/>
                <a:r>
                  <a:rPr lang="zh-CN" altLang="en-US" dirty="0"/>
                  <a:t>在物理世界中，有着各种各样的守恒律。没有任何东西可以自生自灭，那么在</a:t>
                </a:r>
                <a:r>
                  <a:rPr lang="zh-CN" altLang="en-US" b="1" dirty="0"/>
                  <a:t>稳定</a:t>
                </a:r>
                <a:r>
                  <a:rPr lang="zh-CN" altLang="en-US" dirty="0"/>
                  <a:t>的情况下，任意量对应的“线”，都不能在任何地方累积。</a:t>
                </a:r>
                <a:endParaRPr lang="en-US" altLang="zh-CN" dirty="0"/>
              </a:p>
              <a:p>
                <a:r>
                  <a:rPr lang="zh-CN" altLang="en-US" dirty="0"/>
                  <a:t>所有满足该方程的解</a:t>
                </a:r>
                <a14:m>
                  <m:oMath xmlns:m="http://schemas.openxmlformats.org/officeDocument/2006/math">
                    <m:r>
                      <a:rPr lang="en-US" altLang="zh-CN" b="0" i="1" smtClean="0">
                        <a:latin typeface="Cambria Math" panose="02040503050406030204" pitchFamily="18" charset="0"/>
                      </a:rPr>
                      <m:t>𝑓</m:t>
                    </m:r>
                  </m:oMath>
                </a14:m>
                <a:r>
                  <a:rPr lang="zh-CN" altLang="en-US" dirty="0"/>
                  <a:t>，我们称之为调和函数。</a:t>
                </a:r>
              </a:p>
            </p:txBody>
          </p:sp>
        </mc:Choice>
        <mc:Fallback xmlns="">
          <p:sp>
            <p:nvSpPr>
              <p:cNvPr id="3" name="内容占位符 2">
                <a:extLst>
                  <a:ext uri="{FF2B5EF4-FFF2-40B4-BE49-F238E27FC236}">
                    <a16:creationId xmlns:a16="http://schemas.microsoft.com/office/drawing/2014/main" id="{F1FCA98B-4866-4A62-9065-A5778A5D2959}"/>
                  </a:ext>
                </a:extLst>
              </p:cNvPr>
              <p:cNvSpPr>
                <a:spLocks noGrp="1" noRot="1" noChangeAspect="1" noMove="1" noResize="1" noEditPoints="1" noAdjustHandles="1" noChangeArrowheads="1" noChangeShapeType="1" noTextEdit="1"/>
              </p:cNvSpPr>
              <p:nvPr>
                <p:ph idx="1"/>
              </p:nvPr>
            </p:nvSpPr>
            <p:spPr>
              <a:blipFill>
                <a:blip r:embed="rId2"/>
                <a:stretch>
                  <a:fillRect l="-1043" t="-2801" r="-40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F1DBB959-D89E-4AD6-A5BA-DD79A9DE9057}"/>
              </a:ext>
            </a:extLst>
          </p:cNvPr>
          <p:cNvSpPr>
            <a:spLocks noGrp="1"/>
          </p:cNvSpPr>
          <p:nvPr>
            <p:ph type="sldNum" sz="quarter" idx="12"/>
          </p:nvPr>
        </p:nvSpPr>
        <p:spPr/>
        <p:txBody>
          <a:bodyPr/>
          <a:lstStyle/>
          <a:p>
            <a:fld id="{B2893457-2C09-4614-9563-EF47D4A98DCB}" type="slidenum">
              <a:rPr lang="zh-CN" altLang="en-US" smtClean="0"/>
              <a:t>6</a:t>
            </a:fld>
            <a:endParaRPr lang="zh-CN" altLang="en-US"/>
          </a:p>
        </p:txBody>
      </p:sp>
    </p:spTree>
    <p:extLst>
      <p:ext uri="{BB962C8B-B14F-4D97-AF65-F5344CB8AC3E}">
        <p14:creationId xmlns:p14="http://schemas.microsoft.com/office/powerpoint/2010/main" val="27062010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60</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628" y="1884934"/>
            <a:ext cx="6591300" cy="4752975"/>
          </a:xfrm>
          <a:prstGeom prst="rect">
            <a:avLst/>
          </a:prstGeom>
        </p:spPr>
      </p:pic>
      <p:sp>
        <p:nvSpPr>
          <p:cNvPr id="7" name="文本框 6"/>
          <p:cNvSpPr txBox="1"/>
          <p:nvPr/>
        </p:nvSpPr>
        <p:spPr>
          <a:xfrm>
            <a:off x="1605775" y="2795038"/>
            <a:ext cx="457201" cy="707886"/>
          </a:xfrm>
          <a:prstGeom prst="rect">
            <a:avLst/>
          </a:prstGeom>
          <a:noFill/>
        </p:spPr>
        <p:txBody>
          <a:bodyPr wrap="square" rtlCol="0">
            <a:spAutoFit/>
          </a:bodyPr>
          <a:lstStyle/>
          <a:p>
            <a:r>
              <a:rPr lang="en-US" altLang="zh-CN" sz="4000" smtClean="0"/>
              <a:t>1</a:t>
            </a:r>
            <a:endParaRPr lang="zh-CN" altLang="en-US" sz="4000"/>
          </a:p>
        </p:txBody>
      </p:sp>
      <p:sp>
        <p:nvSpPr>
          <p:cNvPr id="8" name="文本框 7"/>
          <p:cNvSpPr txBox="1"/>
          <p:nvPr/>
        </p:nvSpPr>
        <p:spPr>
          <a:xfrm>
            <a:off x="4869366" y="2795038"/>
            <a:ext cx="457201" cy="707886"/>
          </a:xfrm>
          <a:prstGeom prst="rect">
            <a:avLst/>
          </a:prstGeom>
          <a:noFill/>
        </p:spPr>
        <p:txBody>
          <a:bodyPr wrap="square" rtlCol="0">
            <a:spAutoFit/>
          </a:bodyPr>
          <a:lstStyle/>
          <a:p>
            <a:r>
              <a:rPr lang="en-US" altLang="zh-CN" sz="4000" smtClean="0"/>
              <a:t>2</a:t>
            </a:r>
            <a:endParaRPr lang="zh-CN" altLang="en-US" sz="4000"/>
          </a:p>
        </p:txBody>
      </p:sp>
      <p:sp>
        <p:nvSpPr>
          <p:cNvPr id="9" name="文本框 8"/>
          <p:cNvSpPr txBox="1"/>
          <p:nvPr/>
        </p:nvSpPr>
        <p:spPr>
          <a:xfrm>
            <a:off x="1605775" y="4898901"/>
            <a:ext cx="457201" cy="707886"/>
          </a:xfrm>
          <a:prstGeom prst="rect">
            <a:avLst/>
          </a:prstGeom>
          <a:noFill/>
        </p:spPr>
        <p:txBody>
          <a:bodyPr wrap="square" rtlCol="0">
            <a:spAutoFit/>
          </a:bodyPr>
          <a:lstStyle/>
          <a:p>
            <a:r>
              <a:rPr lang="en-US" altLang="zh-CN" sz="4000" smtClean="0"/>
              <a:t>3</a:t>
            </a:r>
            <a:endParaRPr lang="zh-CN" altLang="en-US" sz="4000"/>
          </a:p>
        </p:txBody>
      </p:sp>
      <p:sp>
        <p:nvSpPr>
          <p:cNvPr id="10" name="文本框 9"/>
          <p:cNvSpPr txBox="1"/>
          <p:nvPr/>
        </p:nvSpPr>
        <p:spPr>
          <a:xfrm>
            <a:off x="4869366" y="4898901"/>
            <a:ext cx="457201" cy="707886"/>
          </a:xfrm>
          <a:prstGeom prst="rect">
            <a:avLst/>
          </a:prstGeom>
          <a:noFill/>
        </p:spPr>
        <p:txBody>
          <a:bodyPr wrap="square" rtlCol="0">
            <a:spAutoFit/>
          </a:bodyPr>
          <a:lstStyle/>
          <a:p>
            <a:r>
              <a:rPr lang="en-US" altLang="zh-CN" sz="4000" smtClean="0"/>
              <a:t>4</a:t>
            </a:r>
            <a:endParaRPr lang="zh-CN" altLang="en-US" sz="4000"/>
          </a:p>
        </p:txBody>
      </p:sp>
      <p:pic>
        <p:nvPicPr>
          <p:cNvPr id="12" name="图片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68634" y="643431"/>
            <a:ext cx="1553859" cy="1120485"/>
          </a:xfrm>
          <a:prstGeom prst="rect">
            <a:avLst/>
          </a:prstGeom>
        </p:spPr>
      </p:pic>
      <p:pic>
        <p:nvPicPr>
          <p:cNvPr id="13" name="图片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923630" y="643430"/>
            <a:ext cx="1553859" cy="1120485"/>
          </a:xfrm>
          <a:prstGeom prst="rect">
            <a:avLst/>
          </a:prstGeom>
        </p:spPr>
      </p:pic>
      <p:pic>
        <p:nvPicPr>
          <p:cNvPr id="14" name="图片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922493" y="1763303"/>
            <a:ext cx="1553859" cy="1120485"/>
          </a:xfrm>
          <a:prstGeom prst="rect">
            <a:avLst/>
          </a:prstGeom>
        </p:spPr>
      </p:pic>
      <p:pic>
        <p:nvPicPr>
          <p:cNvPr id="15" name="图片 1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68634" y="1763304"/>
            <a:ext cx="1553859" cy="1120485"/>
          </a:xfrm>
          <a:prstGeom prst="rect">
            <a:avLst/>
          </a:prstGeom>
        </p:spPr>
      </p:pic>
      <p:pic>
        <p:nvPicPr>
          <p:cNvPr id="16" name="图片 1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476352" y="643429"/>
            <a:ext cx="1553859" cy="1120485"/>
          </a:xfrm>
          <a:prstGeom prst="rect">
            <a:avLst/>
          </a:prstGeom>
        </p:spPr>
      </p:pic>
      <p:pic>
        <p:nvPicPr>
          <p:cNvPr id="17" name="图片 1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475215" y="1763302"/>
            <a:ext cx="1553859" cy="1120485"/>
          </a:xfrm>
          <a:prstGeom prst="rect">
            <a:avLst/>
          </a:prstGeom>
        </p:spPr>
      </p:pic>
      <p:pic>
        <p:nvPicPr>
          <p:cNvPr id="18" name="图片 1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68633" y="2883787"/>
            <a:ext cx="1553859" cy="1120485"/>
          </a:xfrm>
          <a:prstGeom prst="rect">
            <a:avLst/>
          </a:prstGeom>
        </p:spPr>
      </p:pic>
      <p:pic>
        <p:nvPicPr>
          <p:cNvPr id="19" name="图片 1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920218" y="2883173"/>
            <a:ext cx="1553859" cy="1120485"/>
          </a:xfrm>
          <a:prstGeom prst="rect">
            <a:avLst/>
          </a:prstGeom>
        </p:spPr>
      </p:pic>
      <p:pic>
        <p:nvPicPr>
          <p:cNvPr id="20" name="图片 1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471802" y="2883172"/>
            <a:ext cx="1553859" cy="1120485"/>
          </a:xfrm>
          <a:prstGeom prst="rect">
            <a:avLst/>
          </a:prstGeom>
        </p:spPr>
      </p:pic>
    </p:spTree>
    <p:extLst>
      <p:ext uri="{BB962C8B-B14F-4D97-AF65-F5344CB8AC3E}">
        <p14:creationId xmlns:p14="http://schemas.microsoft.com/office/powerpoint/2010/main" val="3058906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对象 11"/>
          <p:cNvGraphicFramePr>
            <a:graphicFrameLocks noChangeAspect="1"/>
          </p:cNvGraphicFramePr>
          <p:nvPr>
            <p:extLst/>
          </p:nvPr>
        </p:nvGraphicFramePr>
        <p:xfrm>
          <a:off x="413988" y="695674"/>
          <a:ext cx="6272949" cy="4523097"/>
        </p:xfrm>
        <a:graphic>
          <a:graphicData uri="http://schemas.openxmlformats.org/presentationml/2006/ole">
            <mc:AlternateContent xmlns:mc="http://schemas.openxmlformats.org/markup-compatibility/2006">
              <mc:Choice xmlns:v="urn:schemas-microsoft-com:vml" Requires="v">
                <p:oleObj spid="_x0000_s2050" name="Image" r:id="rId3" imgW="8787240" imgH="6336360" progId="Photoshop.Image.13">
                  <p:embed/>
                </p:oleObj>
              </mc:Choice>
              <mc:Fallback>
                <p:oleObj name="Image" r:id="rId3" imgW="8787240" imgH="6336360" progId="Photoshop.Image.13">
                  <p:embed/>
                  <p:pic>
                    <p:nvPicPr>
                      <p:cNvPr id="12" name="对象 11"/>
                      <p:cNvPicPr/>
                      <p:nvPr/>
                    </p:nvPicPr>
                    <p:blipFill>
                      <a:blip r:embed="rId4"/>
                      <a:stretch>
                        <a:fillRect/>
                      </a:stretch>
                    </p:blipFill>
                    <p:spPr>
                      <a:xfrm>
                        <a:off x="413988" y="695674"/>
                        <a:ext cx="6272949" cy="4523097"/>
                      </a:xfrm>
                      <a:prstGeom prst="rect">
                        <a:avLst/>
                      </a:prstGeom>
                    </p:spPr>
                  </p:pic>
                </p:oleObj>
              </mc:Fallback>
            </mc:AlternateContent>
          </a:graphicData>
        </a:graphic>
      </p:graphicFrame>
      <p:sp>
        <p:nvSpPr>
          <p:cNvPr id="2" name="灯片编号占位符 1"/>
          <p:cNvSpPr>
            <a:spLocks noGrp="1"/>
          </p:cNvSpPr>
          <p:nvPr>
            <p:ph type="sldNum" sz="quarter" idx="12"/>
          </p:nvPr>
        </p:nvSpPr>
        <p:spPr/>
        <p:txBody>
          <a:bodyPr/>
          <a:lstStyle/>
          <a:p>
            <a:fld id="{1951C9F7-0799-44A6-AE1E-6A08CBA92307}" type="slidenum">
              <a:rPr lang="zh-CN" altLang="en-US" smtClean="0"/>
              <a:t>61</a:t>
            </a:fld>
            <a:endParaRPr lang="zh-CN" altLang="en-US"/>
          </a:p>
        </p:txBody>
      </p:sp>
      <p:sp>
        <p:nvSpPr>
          <p:cNvPr id="7" name="文本框 6"/>
          <p:cNvSpPr txBox="1"/>
          <p:nvPr/>
        </p:nvSpPr>
        <p:spPr>
          <a:xfrm>
            <a:off x="4828010" y="3824869"/>
            <a:ext cx="406734" cy="707886"/>
          </a:xfrm>
          <a:prstGeom prst="rect">
            <a:avLst/>
          </a:prstGeom>
          <a:noFill/>
        </p:spPr>
        <p:txBody>
          <a:bodyPr wrap="square" rtlCol="0">
            <a:spAutoFit/>
          </a:bodyPr>
          <a:lstStyle/>
          <a:p>
            <a:r>
              <a:rPr lang="en-US" altLang="zh-CN" sz="4000" smtClean="0"/>
              <a:t>1</a:t>
            </a:r>
            <a:endParaRPr lang="zh-CN" altLang="en-US" sz="4000"/>
          </a:p>
        </p:txBody>
      </p:sp>
      <p:sp>
        <p:nvSpPr>
          <p:cNvPr id="8" name="文本框 7"/>
          <p:cNvSpPr txBox="1"/>
          <p:nvPr/>
        </p:nvSpPr>
        <p:spPr>
          <a:xfrm>
            <a:off x="1806497" y="3824869"/>
            <a:ext cx="406734" cy="707886"/>
          </a:xfrm>
          <a:prstGeom prst="rect">
            <a:avLst/>
          </a:prstGeom>
          <a:noFill/>
        </p:spPr>
        <p:txBody>
          <a:bodyPr wrap="square" rtlCol="0">
            <a:spAutoFit/>
          </a:bodyPr>
          <a:lstStyle/>
          <a:p>
            <a:r>
              <a:rPr lang="en-US" altLang="zh-CN" sz="4000" smtClean="0"/>
              <a:t>2</a:t>
            </a:r>
            <a:endParaRPr lang="zh-CN" altLang="en-US" sz="4000"/>
          </a:p>
        </p:txBody>
      </p:sp>
      <p:sp>
        <p:nvSpPr>
          <p:cNvPr id="9" name="文本框 8"/>
          <p:cNvSpPr txBox="1"/>
          <p:nvPr/>
        </p:nvSpPr>
        <p:spPr>
          <a:xfrm>
            <a:off x="4828010" y="1672684"/>
            <a:ext cx="406734" cy="707886"/>
          </a:xfrm>
          <a:prstGeom prst="rect">
            <a:avLst/>
          </a:prstGeom>
          <a:noFill/>
        </p:spPr>
        <p:txBody>
          <a:bodyPr wrap="square" rtlCol="0">
            <a:spAutoFit/>
          </a:bodyPr>
          <a:lstStyle/>
          <a:p>
            <a:r>
              <a:rPr lang="en-US" altLang="zh-CN" sz="4000" smtClean="0"/>
              <a:t>3</a:t>
            </a:r>
            <a:endParaRPr lang="zh-CN" altLang="en-US" sz="4000"/>
          </a:p>
        </p:txBody>
      </p:sp>
      <p:sp>
        <p:nvSpPr>
          <p:cNvPr id="10" name="文本框 9"/>
          <p:cNvSpPr txBox="1"/>
          <p:nvPr/>
        </p:nvSpPr>
        <p:spPr>
          <a:xfrm>
            <a:off x="1779543" y="1672684"/>
            <a:ext cx="406734" cy="707886"/>
          </a:xfrm>
          <a:prstGeom prst="rect">
            <a:avLst/>
          </a:prstGeom>
          <a:noFill/>
        </p:spPr>
        <p:txBody>
          <a:bodyPr wrap="square" rtlCol="0">
            <a:spAutoFit/>
          </a:bodyPr>
          <a:lstStyle/>
          <a:p>
            <a:r>
              <a:rPr lang="en-US" altLang="zh-CN" sz="4000" smtClean="0"/>
              <a:t>4</a:t>
            </a:r>
            <a:endParaRPr lang="zh-CN" altLang="en-US" sz="4000"/>
          </a:p>
        </p:txBody>
      </p:sp>
      <p:graphicFrame>
        <p:nvGraphicFramePr>
          <p:cNvPr id="3" name="表格 2"/>
          <p:cNvGraphicFramePr>
            <a:graphicFrameLocks noGrp="1"/>
          </p:cNvGraphicFramePr>
          <p:nvPr>
            <p:extLst/>
          </p:nvPr>
        </p:nvGraphicFramePr>
        <p:xfrm>
          <a:off x="7607970" y="2026627"/>
          <a:ext cx="3387492" cy="2566350"/>
        </p:xfrm>
        <a:graphic>
          <a:graphicData uri="http://schemas.openxmlformats.org/drawingml/2006/table">
            <a:tbl>
              <a:tblPr firstRow="1" bandRow="1">
                <a:tableStyleId>{5940675A-B579-460E-94D1-54222C63F5DA}</a:tableStyleId>
              </a:tblPr>
              <a:tblGrid>
                <a:gridCol w="564582">
                  <a:extLst>
                    <a:ext uri="{9D8B030D-6E8A-4147-A177-3AD203B41FA5}">
                      <a16:colId xmlns:a16="http://schemas.microsoft.com/office/drawing/2014/main" val="1384653601"/>
                    </a:ext>
                  </a:extLst>
                </a:gridCol>
                <a:gridCol w="564582">
                  <a:extLst>
                    <a:ext uri="{9D8B030D-6E8A-4147-A177-3AD203B41FA5}">
                      <a16:colId xmlns:a16="http://schemas.microsoft.com/office/drawing/2014/main" val="180762019"/>
                    </a:ext>
                  </a:extLst>
                </a:gridCol>
                <a:gridCol w="564582">
                  <a:extLst>
                    <a:ext uri="{9D8B030D-6E8A-4147-A177-3AD203B41FA5}">
                      <a16:colId xmlns:a16="http://schemas.microsoft.com/office/drawing/2014/main" val="895245077"/>
                    </a:ext>
                  </a:extLst>
                </a:gridCol>
                <a:gridCol w="564582">
                  <a:extLst>
                    <a:ext uri="{9D8B030D-6E8A-4147-A177-3AD203B41FA5}">
                      <a16:colId xmlns:a16="http://schemas.microsoft.com/office/drawing/2014/main" val="1964406949"/>
                    </a:ext>
                  </a:extLst>
                </a:gridCol>
                <a:gridCol w="564582">
                  <a:extLst>
                    <a:ext uri="{9D8B030D-6E8A-4147-A177-3AD203B41FA5}">
                      <a16:colId xmlns:a16="http://schemas.microsoft.com/office/drawing/2014/main" val="253174917"/>
                    </a:ext>
                  </a:extLst>
                </a:gridCol>
                <a:gridCol w="564582">
                  <a:extLst>
                    <a:ext uri="{9D8B030D-6E8A-4147-A177-3AD203B41FA5}">
                      <a16:colId xmlns:a16="http://schemas.microsoft.com/office/drawing/2014/main" val="1668348737"/>
                    </a:ext>
                  </a:extLst>
                </a:gridCol>
              </a:tblGrid>
              <a:tr h="513270">
                <a:tc>
                  <a:txBody>
                    <a:bodyPr/>
                    <a:lstStyle/>
                    <a:p>
                      <a:r>
                        <a:rPr lang="en-US" altLang="zh-CN" smtClean="0"/>
                        <a:t>4</a:t>
                      </a:r>
                      <a:endParaRPr lang="zh-CN" altLang="en-US"/>
                    </a:p>
                  </a:txBody>
                  <a:tcPr/>
                </a:tc>
                <a:tc>
                  <a:txBody>
                    <a:bodyPr/>
                    <a:lstStyle/>
                    <a:p>
                      <a:r>
                        <a:rPr lang="en-US" altLang="zh-CN" smtClean="0"/>
                        <a:t>3</a:t>
                      </a:r>
                      <a:endParaRPr lang="zh-CN" altLang="en-US"/>
                    </a:p>
                  </a:txBody>
                  <a:tcPr/>
                </a:tc>
                <a:tc>
                  <a:txBody>
                    <a:bodyPr/>
                    <a:lstStyle/>
                    <a:p>
                      <a:r>
                        <a:rPr lang="en-US" altLang="zh-CN" smtClean="0"/>
                        <a:t>4</a:t>
                      </a:r>
                      <a:endParaRPr lang="zh-CN" altLang="en-US"/>
                    </a:p>
                  </a:txBody>
                  <a:tcPr/>
                </a:tc>
                <a:tc>
                  <a:txBody>
                    <a:bodyPr/>
                    <a:lstStyle/>
                    <a:p>
                      <a:r>
                        <a:rPr lang="en-US" altLang="zh-CN" smtClean="0"/>
                        <a:t>3</a:t>
                      </a:r>
                      <a:endParaRPr lang="zh-CN" altLang="en-US"/>
                    </a:p>
                  </a:txBody>
                  <a:tcPr/>
                </a:tc>
                <a:tc>
                  <a:txBody>
                    <a:bodyPr/>
                    <a:lstStyle/>
                    <a:p>
                      <a:r>
                        <a:rPr lang="en-US" altLang="zh-CN" smtClean="0"/>
                        <a:t>4</a:t>
                      </a:r>
                      <a:endParaRPr lang="zh-CN" altLang="en-US"/>
                    </a:p>
                  </a:txBody>
                  <a:tcPr/>
                </a:tc>
                <a:tc>
                  <a:txBody>
                    <a:bodyPr/>
                    <a:lstStyle/>
                    <a:p>
                      <a:r>
                        <a:rPr lang="en-US" altLang="zh-CN" smtClean="0"/>
                        <a:t>3</a:t>
                      </a:r>
                      <a:endParaRPr lang="zh-CN" altLang="en-US"/>
                    </a:p>
                  </a:txBody>
                  <a:tcPr/>
                </a:tc>
                <a:extLst>
                  <a:ext uri="{0D108BD9-81ED-4DB2-BD59-A6C34878D82A}">
                    <a16:rowId xmlns:a16="http://schemas.microsoft.com/office/drawing/2014/main" val="1290167703"/>
                  </a:ext>
                </a:extLst>
              </a:tr>
              <a:tr h="513270">
                <a:tc>
                  <a:txBody>
                    <a:bodyPr/>
                    <a:lstStyle/>
                    <a:p>
                      <a:r>
                        <a:rPr lang="en-US" altLang="zh-CN" smtClean="0"/>
                        <a:t>2</a:t>
                      </a:r>
                      <a:endParaRPr lang="zh-CN" altLang="en-US"/>
                    </a:p>
                  </a:txBody>
                  <a:tcPr/>
                </a:tc>
                <a:tc>
                  <a:txBody>
                    <a:bodyPr/>
                    <a:lstStyle/>
                    <a:p>
                      <a:r>
                        <a:rPr lang="en-US" altLang="zh-CN" smtClean="0"/>
                        <a:t>1</a:t>
                      </a:r>
                      <a:endParaRPr lang="zh-CN" altLang="en-US"/>
                    </a:p>
                  </a:txBody>
                  <a:tcPr/>
                </a:tc>
                <a:tc>
                  <a:txBody>
                    <a:bodyPr/>
                    <a:lstStyle/>
                    <a:p>
                      <a:r>
                        <a:rPr lang="en-US" altLang="zh-CN" smtClean="0"/>
                        <a:t>2</a:t>
                      </a:r>
                      <a:endParaRPr lang="zh-CN" altLang="en-US"/>
                    </a:p>
                  </a:txBody>
                  <a:tcPr/>
                </a:tc>
                <a:tc>
                  <a:txBody>
                    <a:bodyPr/>
                    <a:lstStyle/>
                    <a:p>
                      <a:r>
                        <a:rPr lang="en-US" altLang="zh-CN" smtClean="0"/>
                        <a:t>1</a:t>
                      </a:r>
                      <a:endParaRPr lang="zh-CN" altLang="en-US"/>
                    </a:p>
                  </a:txBody>
                  <a:tcPr/>
                </a:tc>
                <a:tc>
                  <a:txBody>
                    <a:bodyPr/>
                    <a:lstStyle/>
                    <a:p>
                      <a:r>
                        <a:rPr lang="en-US" altLang="zh-CN" smtClean="0"/>
                        <a:t>2</a:t>
                      </a:r>
                      <a:endParaRPr lang="zh-CN" altLang="en-US"/>
                    </a:p>
                  </a:txBody>
                  <a:tcPr/>
                </a:tc>
                <a:tc>
                  <a:txBody>
                    <a:bodyPr/>
                    <a:lstStyle/>
                    <a:p>
                      <a:r>
                        <a:rPr lang="en-US" altLang="zh-CN" smtClean="0"/>
                        <a:t>1</a:t>
                      </a:r>
                      <a:endParaRPr lang="zh-CN" altLang="en-US"/>
                    </a:p>
                  </a:txBody>
                  <a:tcPr/>
                </a:tc>
                <a:extLst>
                  <a:ext uri="{0D108BD9-81ED-4DB2-BD59-A6C34878D82A}">
                    <a16:rowId xmlns:a16="http://schemas.microsoft.com/office/drawing/2014/main" val="1711676520"/>
                  </a:ext>
                </a:extLst>
              </a:tr>
              <a:tr h="513270">
                <a:tc>
                  <a:txBody>
                    <a:bodyPr/>
                    <a:lstStyle/>
                    <a:p>
                      <a:r>
                        <a:rPr lang="en-US" altLang="zh-CN" smtClean="0"/>
                        <a:t>4</a:t>
                      </a:r>
                      <a:endParaRPr lang="zh-CN" altLang="en-US"/>
                    </a:p>
                  </a:txBody>
                  <a:tcPr/>
                </a:tc>
                <a:tc>
                  <a:txBody>
                    <a:bodyPr/>
                    <a:lstStyle/>
                    <a:p>
                      <a:r>
                        <a:rPr lang="en-US" altLang="zh-CN" smtClean="0"/>
                        <a:t>3</a:t>
                      </a:r>
                      <a:endParaRPr lang="zh-CN" altLang="en-US"/>
                    </a:p>
                  </a:txBody>
                  <a:tcPr/>
                </a:tc>
                <a:tc>
                  <a:txBody>
                    <a:bodyPr/>
                    <a:lstStyle/>
                    <a:p>
                      <a:r>
                        <a:rPr lang="en-US" altLang="zh-CN" smtClean="0"/>
                        <a:t>4</a:t>
                      </a:r>
                      <a:endParaRPr lang="zh-CN" altLang="en-US"/>
                    </a:p>
                  </a:txBody>
                  <a:tcPr/>
                </a:tc>
                <a:tc>
                  <a:txBody>
                    <a:bodyPr/>
                    <a:lstStyle/>
                    <a:p>
                      <a:r>
                        <a:rPr lang="en-US" altLang="zh-CN" smtClean="0"/>
                        <a:t>3</a:t>
                      </a:r>
                      <a:endParaRPr lang="zh-CN" altLang="en-US"/>
                    </a:p>
                  </a:txBody>
                  <a:tcPr/>
                </a:tc>
                <a:tc>
                  <a:txBody>
                    <a:bodyPr/>
                    <a:lstStyle/>
                    <a:p>
                      <a:r>
                        <a:rPr lang="en-US" altLang="zh-CN" smtClean="0"/>
                        <a:t>4</a:t>
                      </a:r>
                      <a:endParaRPr lang="zh-CN" altLang="en-US"/>
                    </a:p>
                  </a:txBody>
                  <a:tcPr/>
                </a:tc>
                <a:tc>
                  <a:txBody>
                    <a:bodyPr/>
                    <a:lstStyle/>
                    <a:p>
                      <a:r>
                        <a:rPr lang="en-US" altLang="zh-CN" smtClean="0"/>
                        <a:t>3</a:t>
                      </a:r>
                      <a:endParaRPr lang="zh-CN" altLang="en-US"/>
                    </a:p>
                  </a:txBody>
                  <a:tcPr/>
                </a:tc>
                <a:extLst>
                  <a:ext uri="{0D108BD9-81ED-4DB2-BD59-A6C34878D82A}">
                    <a16:rowId xmlns:a16="http://schemas.microsoft.com/office/drawing/2014/main" val="3734695760"/>
                  </a:ext>
                </a:extLst>
              </a:tr>
              <a:tr h="513270">
                <a:tc>
                  <a:txBody>
                    <a:bodyPr/>
                    <a:lstStyle/>
                    <a:p>
                      <a:r>
                        <a:rPr lang="en-US" altLang="zh-CN" smtClean="0"/>
                        <a:t>2</a:t>
                      </a:r>
                      <a:endParaRPr lang="zh-CN" altLang="en-US"/>
                    </a:p>
                  </a:txBody>
                  <a:tcPr/>
                </a:tc>
                <a:tc>
                  <a:txBody>
                    <a:bodyPr/>
                    <a:lstStyle/>
                    <a:p>
                      <a:r>
                        <a:rPr lang="en-US" altLang="zh-CN" smtClean="0"/>
                        <a:t>1</a:t>
                      </a:r>
                      <a:endParaRPr lang="zh-CN" altLang="en-US"/>
                    </a:p>
                  </a:txBody>
                  <a:tcPr/>
                </a:tc>
                <a:tc>
                  <a:txBody>
                    <a:bodyPr/>
                    <a:lstStyle/>
                    <a:p>
                      <a:r>
                        <a:rPr lang="en-US" altLang="zh-CN" smtClean="0"/>
                        <a:t>2</a:t>
                      </a:r>
                      <a:endParaRPr lang="zh-CN" altLang="en-US"/>
                    </a:p>
                  </a:txBody>
                  <a:tcPr/>
                </a:tc>
                <a:tc>
                  <a:txBody>
                    <a:bodyPr/>
                    <a:lstStyle/>
                    <a:p>
                      <a:r>
                        <a:rPr lang="en-US" altLang="zh-CN" smtClean="0"/>
                        <a:t>1</a:t>
                      </a:r>
                      <a:endParaRPr lang="zh-CN" altLang="en-US"/>
                    </a:p>
                  </a:txBody>
                  <a:tcPr/>
                </a:tc>
                <a:tc>
                  <a:txBody>
                    <a:bodyPr/>
                    <a:lstStyle/>
                    <a:p>
                      <a:r>
                        <a:rPr lang="en-US" altLang="zh-CN" smtClean="0"/>
                        <a:t>2</a:t>
                      </a:r>
                      <a:endParaRPr lang="zh-CN" altLang="en-US"/>
                    </a:p>
                  </a:txBody>
                  <a:tcPr/>
                </a:tc>
                <a:tc>
                  <a:txBody>
                    <a:bodyPr/>
                    <a:lstStyle/>
                    <a:p>
                      <a:r>
                        <a:rPr lang="en-US" altLang="zh-CN" smtClean="0"/>
                        <a:t>1</a:t>
                      </a:r>
                      <a:endParaRPr lang="zh-CN" altLang="en-US"/>
                    </a:p>
                  </a:txBody>
                  <a:tcPr/>
                </a:tc>
                <a:extLst>
                  <a:ext uri="{0D108BD9-81ED-4DB2-BD59-A6C34878D82A}">
                    <a16:rowId xmlns:a16="http://schemas.microsoft.com/office/drawing/2014/main" val="3506827690"/>
                  </a:ext>
                </a:extLst>
              </a:tr>
              <a:tr h="513270">
                <a:tc>
                  <a:txBody>
                    <a:bodyPr/>
                    <a:lstStyle/>
                    <a:p>
                      <a:r>
                        <a:rPr lang="en-US" altLang="zh-CN" smtClean="0"/>
                        <a:t>4</a:t>
                      </a:r>
                      <a:endParaRPr lang="zh-CN" altLang="en-US"/>
                    </a:p>
                  </a:txBody>
                  <a:tcPr/>
                </a:tc>
                <a:tc>
                  <a:txBody>
                    <a:bodyPr/>
                    <a:lstStyle/>
                    <a:p>
                      <a:r>
                        <a:rPr lang="en-US" altLang="zh-CN" smtClean="0"/>
                        <a:t>3</a:t>
                      </a:r>
                      <a:endParaRPr lang="zh-CN" altLang="en-US"/>
                    </a:p>
                  </a:txBody>
                  <a:tcPr/>
                </a:tc>
                <a:tc>
                  <a:txBody>
                    <a:bodyPr/>
                    <a:lstStyle/>
                    <a:p>
                      <a:r>
                        <a:rPr lang="en-US" altLang="zh-CN" smtClean="0"/>
                        <a:t>4</a:t>
                      </a:r>
                      <a:endParaRPr lang="zh-CN" altLang="en-US"/>
                    </a:p>
                  </a:txBody>
                  <a:tcPr/>
                </a:tc>
                <a:tc>
                  <a:txBody>
                    <a:bodyPr/>
                    <a:lstStyle/>
                    <a:p>
                      <a:r>
                        <a:rPr lang="en-US" altLang="zh-CN" smtClean="0"/>
                        <a:t>3</a:t>
                      </a:r>
                      <a:endParaRPr lang="zh-CN" altLang="en-US"/>
                    </a:p>
                  </a:txBody>
                  <a:tcPr/>
                </a:tc>
                <a:tc>
                  <a:txBody>
                    <a:bodyPr/>
                    <a:lstStyle/>
                    <a:p>
                      <a:r>
                        <a:rPr lang="en-US" altLang="zh-CN" smtClean="0"/>
                        <a:t>4</a:t>
                      </a:r>
                      <a:endParaRPr lang="zh-CN" altLang="en-US"/>
                    </a:p>
                  </a:txBody>
                  <a:tcPr/>
                </a:tc>
                <a:tc>
                  <a:txBody>
                    <a:bodyPr/>
                    <a:lstStyle/>
                    <a:p>
                      <a:r>
                        <a:rPr lang="en-US" altLang="zh-CN" smtClean="0"/>
                        <a:t>3</a:t>
                      </a:r>
                      <a:endParaRPr lang="zh-CN" altLang="en-US"/>
                    </a:p>
                  </a:txBody>
                  <a:tcPr/>
                </a:tc>
                <a:extLst>
                  <a:ext uri="{0D108BD9-81ED-4DB2-BD59-A6C34878D82A}">
                    <a16:rowId xmlns:a16="http://schemas.microsoft.com/office/drawing/2014/main" val="2532847661"/>
                  </a:ext>
                </a:extLst>
              </a:tr>
            </a:tbl>
          </a:graphicData>
        </a:graphic>
      </p:graphicFrame>
    </p:spTree>
    <p:extLst>
      <p:ext uri="{BB962C8B-B14F-4D97-AF65-F5344CB8AC3E}">
        <p14:creationId xmlns:p14="http://schemas.microsoft.com/office/powerpoint/2010/main" val="1194368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62</a:t>
            </a:fld>
            <a:endParaRPr lang="zh-CN" altLang="en-US"/>
          </a:p>
        </p:txBody>
      </p:sp>
      <p:graphicFrame>
        <p:nvGraphicFramePr>
          <p:cNvPr id="3" name="对象 2"/>
          <p:cNvGraphicFramePr>
            <a:graphicFrameLocks noChangeAspect="1"/>
          </p:cNvGraphicFramePr>
          <p:nvPr>
            <p:extLst/>
          </p:nvPr>
        </p:nvGraphicFramePr>
        <p:xfrm>
          <a:off x="1781446" y="1531587"/>
          <a:ext cx="2747453" cy="1981045"/>
        </p:xfrm>
        <a:graphic>
          <a:graphicData uri="http://schemas.openxmlformats.org/presentationml/2006/ole">
            <mc:AlternateContent xmlns:mc="http://schemas.openxmlformats.org/markup-compatibility/2006">
              <mc:Choice xmlns:v="urn:schemas-microsoft-com:vml" Requires="v">
                <p:oleObj spid="_x0000_s3074" name="Image" r:id="rId3" imgW="8787240" imgH="6336360" progId="Photoshop.Image.13">
                  <p:embed/>
                </p:oleObj>
              </mc:Choice>
              <mc:Fallback>
                <p:oleObj name="Image" r:id="rId3" imgW="8787240" imgH="6336360" progId="Photoshop.Image.13">
                  <p:embed/>
                  <p:pic>
                    <p:nvPicPr>
                      <p:cNvPr id="3" name="对象 2"/>
                      <p:cNvPicPr/>
                      <p:nvPr/>
                    </p:nvPicPr>
                    <p:blipFill>
                      <a:blip r:embed="rId4"/>
                      <a:stretch>
                        <a:fillRect/>
                      </a:stretch>
                    </p:blipFill>
                    <p:spPr>
                      <a:xfrm>
                        <a:off x="1781446" y="1531587"/>
                        <a:ext cx="2747453" cy="1981045"/>
                      </a:xfrm>
                      <a:prstGeom prst="rect">
                        <a:avLst/>
                      </a:prstGeom>
                    </p:spPr>
                  </p:pic>
                </p:oleObj>
              </mc:Fallback>
            </mc:AlternateContent>
          </a:graphicData>
        </a:graphic>
      </p:graphicFrame>
      <p:graphicFrame>
        <p:nvGraphicFramePr>
          <p:cNvPr id="11" name="对象 10"/>
          <p:cNvGraphicFramePr>
            <a:graphicFrameLocks noChangeAspect="1"/>
          </p:cNvGraphicFramePr>
          <p:nvPr>
            <p:extLst/>
          </p:nvPr>
        </p:nvGraphicFramePr>
        <p:xfrm>
          <a:off x="4509423" y="3377190"/>
          <a:ext cx="2747453" cy="1981045"/>
        </p:xfrm>
        <a:graphic>
          <a:graphicData uri="http://schemas.openxmlformats.org/presentationml/2006/ole">
            <mc:AlternateContent xmlns:mc="http://schemas.openxmlformats.org/markup-compatibility/2006">
              <mc:Choice xmlns:v="urn:schemas-microsoft-com:vml" Requires="v">
                <p:oleObj spid="_x0000_s3075" name="Image" r:id="rId5" imgW="8787240" imgH="6336360" progId="Photoshop.Image.13">
                  <p:embed/>
                </p:oleObj>
              </mc:Choice>
              <mc:Fallback>
                <p:oleObj name="Image" r:id="rId5" imgW="8787240" imgH="6336360" progId="Photoshop.Image.13">
                  <p:embed/>
                  <p:pic>
                    <p:nvPicPr>
                      <p:cNvPr id="11" name="对象 10"/>
                      <p:cNvPicPr/>
                      <p:nvPr/>
                    </p:nvPicPr>
                    <p:blipFill>
                      <a:blip r:embed="rId4"/>
                      <a:stretch>
                        <a:fillRect/>
                      </a:stretch>
                    </p:blipFill>
                    <p:spPr>
                      <a:xfrm>
                        <a:off x="4509423" y="3377190"/>
                        <a:ext cx="2747453" cy="1981045"/>
                      </a:xfrm>
                      <a:prstGeom prst="rect">
                        <a:avLst/>
                      </a:prstGeom>
                    </p:spPr>
                  </p:pic>
                </p:oleObj>
              </mc:Fallback>
            </mc:AlternateContent>
          </a:graphicData>
        </a:graphic>
      </p:graphicFrame>
      <p:graphicFrame>
        <p:nvGraphicFramePr>
          <p:cNvPr id="12" name="对象 11"/>
          <p:cNvGraphicFramePr>
            <a:graphicFrameLocks noChangeAspect="1"/>
          </p:cNvGraphicFramePr>
          <p:nvPr>
            <p:extLst/>
          </p:nvPr>
        </p:nvGraphicFramePr>
        <p:xfrm>
          <a:off x="7234574" y="1531587"/>
          <a:ext cx="2747453" cy="1981045"/>
        </p:xfrm>
        <a:graphic>
          <a:graphicData uri="http://schemas.openxmlformats.org/presentationml/2006/ole">
            <mc:AlternateContent xmlns:mc="http://schemas.openxmlformats.org/markup-compatibility/2006">
              <mc:Choice xmlns:v="urn:schemas-microsoft-com:vml" Requires="v">
                <p:oleObj spid="_x0000_s3076" name="Image" r:id="rId6" imgW="8787240" imgH="6336360" progId="Photoshop.Image.13">
                  <p:embed/>
                </p:oleObj>
              </mc:Choice>
              <mc:Fallback>
                <p:oleObj name="Image" r:id="rId6" imgW="8787240" imgH="6336360" progId="Photoshop.Image.13">
                  <p:embed/>
                  <p:pic>
                    <p:nvPicPr>
                      <p:cNvPr id="12" name="对象 11"/>
                      <p:cNvPicPr/>
                      <p:nvPr/>
                    </p:nvPicPr>
                    <p:blipFill>
                      <a:blip r:embed="rId4"/>
                      <a:stretch>
                        <a:fillRect/>
                      </a:stretch>
                    </p:blipFill>
                    <p:spPr>
                      <a:xfrm>
                        <a:off x="7234574" y="1531587"/>
                        <a:ext cx="2747453" cy="1981045"/>
                      </a:xfrm>
                      <a:prstGeom prst="rect">
                        <a:avLst/>
                      </a:prstGeom>
                    </p:spPr>
                  </p:pic>
                </p:oleObj>
              </mc:Fallback>
            </mc:AlternateContent>
          </a:graphicData>
        </a:graphic>
      </p:graphicFrame>
      <p:graphicFrame>
        <p:nvGraphicFramePr>
          <p:cNvPr id="13" name="对象 12"/>
          <p:cNvGraphicFramePr>
            <a:graphicFrameLocks noChangeAspect="1"/>
          </p:cNvGraphicFramePr>
          <p:nvPr>
            <p:extLst/>
          </p:nvPr>
        </p:nvGraphicFramePr>
        <p:xfrm>
          <a:off x="1781446" y="3377191"/>
          <a:ext cx="2747453" cy="1981045"/>
        </p:xfrm>
        <a:graphic>
          <a:graphicData uri="http://schemas.openxmlformats.org/presentationml/2006/ole">
            <mc:AlternateContent xmlns:mc="http://schemas.openxmlformats.org/markup-compatibility/2006">
              <mc:Choice xmlns:v="urn:schemas-microsoft-com:vml" Requires="v">
                <p:oleObj spid="_x0000_s3077" name="Image" r:id="rId7" imgW="8787240" imgH="6336360" progId="Photoshop.Image.13">
                  <p:embed/>
                </p:oleObj>
              </mc:Choice>
              <mc:Fallback>
                <p:oleObj name="Image" r:id="rId7" imgW="8787240" imgH="6336360" progId="Photoshop.Image.13">
                  <p:embed/>
                  <p:pic>
                    <p:nvPicPr>
                      <p:cNvPr id="13" name="对象 12"/>
                      <p:cNvPicPr/>
                      <p:nvPr/>
                    </p:nvPicPr>
                    <p:blipFill>
                      <a:blip r:embed="rId4"/>
                      <a:stretch>
                        <a:fillRect/>
                      </a:stretch>
                    </p:blipFill>
                    <p:spPr>
                      <a:xfrm>
                        <a:off x="1781446" y="3377191"/>
                        <a:ext cx="2747453" cy="1981045"/>
                      </a:xfrm>
                      <a:prstGeom prst="rect">
                        <a:avLst/>
                      </a:prstGeom>
                    </p:spPr>
                  </p:pic>
                </p:oleObj>
              </mc:Fallback>
            </mc:AlternateContent>
          </a:graphicData>
        </a:graphic>
      </p:graphicFrame>
      <p:graphicFrame>
        <p:nvGraphicFramePr>
          <p:cNvPr id="14" name="对象 13"/>
          <p:cNvGraphicFramePr>
            <a:graphicFrameLocks noChangeAspect="1"/>
          </p:cNvGraphicFramePr>
          <p:nvPr>
            <p:extLst/>
          </p:nvPr>
        </p:nvGraphicFramePr>
        <p:xfrm>
          <a:off x="4509424" y="1531587"/>
          <a:ext cx="2747453" cy="1981045"/>
        </p:xfrm>
        <a:graphic>
          <a:graphicData uri="http://schemas.openxmlformats.org/presentationml/2006/ole">
            <mc:AlternateContent xmlns:mc="http://schemas.openxmlformats.org/markup-compatibility/2006">
              <mc:Choice xmlns:v="urn:schemas-microsoft-com:vml" Requires="v">
                <p:oleObj spid="_x0000_s3078" name="Image" r:id="rId8" imgW="8787240" imgH="6336360" progId="Photoshop.Image.13">
                  <p:embed/>
                </p:oleObj>
              </mc:Choice>
              <mc:Fallback>
                <p:oleObj name="Image" r:id="rId8" imgW="8787240" imgH="6336360" progId="Photoshop.Image.13">
                  <p:embed/>
                  <p:pic>
                    <p:nvPicPr>
                      <p:cNvPr id="14" name="对象 13"/>
                      <p:cNvPicPr/>
                      <p:nvPr/>
                    </p:nvPicPr>
                    <p:blipFill>
                      <a:blip r:embed="rId4"/>
                      <a:stretch>
                        <a:fillRect/>
                      </a:stretch>
                    </p:blipFill>
                    <p:spPr>
                      <a:xfrm>
                        <a:off x="4509424" y="1531587"/>
                        <a:ext cx="2747453" cy="1981045"/>
                      </a:xfrm>
                      <a:prstGeom prst="rect">
                        <a:avLst/>
                      </a:prstGeom>
                    </p:spPr>
                  </p:pic>
                </p:oleObj>
              </mc:Fallback>
            </mc:AlternateContent>
          </a:graphicData>
        </a:graphic>
      </p:graphicFrame>
      <p:graphicFrame>
        <p:nvGraphicFramePr>
          <p:cNvPr id="15" name="对象 14"/>
          <p:cNvGraphicFramePr>
            <a:graphicFrameLocks noChangeAspect="1"/>
          </p:cNvGraphicFramePr>
          <p:nvPr>
            <p:extLst/>
          </p:nvPr>
        </p:nvGraphicFramePr>
        <p:xfrm>
          <a:off x="7226249" y="3377189"/>
          <a:ext cx="2747453" cy="1981045"/>
        </p:xfrm>
        <a:graphic>
          <a:graphicData uri="http://schemas.openxmlformats.org/presentationml/2006/ole">
            <mc:AlternateContent xmlns:mc="http://schemas.openxmlformats.org/markup-compatibility/2006">
              <mc:Choice xmlns:v="urn:schemas-microsoft-com:vml" Requires="v">
                <p:oleObj spid="_x0000_s3079" name="Image" r:id="rId9" imgW="8787240" imgH="6336360" progId="Photoshop.Image.13">
                  <p:embed/>
                </p:oleObj>
              </mc:Choice>
              <mc:Fallback>
                <p:oleObj name="Image" r:id="rId9" imgW="8787240" imgH="6336360" progId="Photoshop.Image.13">
                  <p:embed/>
                  <p:pic>
                    <p:nvPicPr>
                      <p:cNvPr id="15" name="对象 14"/>
                      <p:cNvPicPr/>
                      <p:nvPr/>
                    </p:nvPicPr>
                    <p:blipFill>
                      <a:blip r:embed="rId4"/>
                      <a:stretch>
                        <a:fillRect/>
                      </a:stretch>
                    </p:blipFill>
                    <p:spPr>
                      <a:xfrm>
                        <a:off x="7226249" y="3377189"/>
                        <a:ext cx="2747453" cy="1981045"/>
                      </a:xfrm>
                      <a:prstGeom prst="rect">
                        <a:avLst/>
                      </a:prstGeom>
                    </p:spPr>
                  </p:pic>
                </p:oleObj>
              </mc:Fallback>
            </mc:AlternateContent>
          </a:graphicData>
        </a:graphic>
      </p:graphicFrame>
    </p:spTree>
    <p:extLst>
      <p:ext uri="{BB962C8B-B14F-4D97-AF65-F5344CB8AC3E}">
        <p14:creationId xmlns:p14="http://schemas.microsoft.com/office/powerpoint/2010/main" val="1730601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b="24632"/>
          <a:stretch/>
        </p:blipFill>
        <p:spPr>
          <a:xfrm>
            <a:off x="1245144" y="241906"/>
            <a:ext cx="10228082" cy="6616094"/>
          </a:xfrm>
          <a:prstGeom prst="rect">
            <a:avLst/>
          </a:prstGeom>
        </p:spPr>
      </p:pic>
      <p:sp>
        <p:nvSpPr>
          <p:cNvPr id="2" name="灯片编号占位符 1"/>
          <p:cNvSpPr>
            <a:spLocks noGrp="1"/>
          </p:cNvSpPr>
          <p:nvPr>
            <p:ph type="sldNum" sz="quarter" idx="12"/>
          </p:nvPr>
        </p:nvSpPr>
        <p:spPr/>
        <p:txBody>
          <a:bodyPr/>
          <a:lstStyle/>
          <a:p>
            <a:fld id="{1951C9F7-0799-44A6-AE1E-6A08CBA92307}" type="slidenum">
              <a:rPr lang="zh-CN" altLang="en-US" smtClean="0"/>
              <a:t>63</a:t>
            </a:fld>
            <a:endParaRPr lang="zh-CN" altLang="en-US"/>
          </a:p>
        </p:txBody>
      </p:sp>
    </p:spTree>
    <p:extLst>
      <p:ext uri="{BB962C8B-B14F-4D97-AF65-F5344CB8AC3E}">
        <p14:creationId xmlns:p14="http://schemas.microsoft.com/office/powerpoint/2010/main" val="225684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64</a:t>
            </a:fld>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951" y="234690"/>
            <a:ext cx="6788626" cy="536902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092" y="5860546"/>
            <a:ext cx="5966563" cy="573708"/>
          </a:xfrm>
          <a:prstGeom prst="rect">
            <a:avLst/>
          </a:prstGeom>
        </p:spPr>
      </p:pic>
    </p:spTree>
    <p:extLst>
      <p:ext uri="{BB962C8B-B14F-4D97-AF65-F5344CB8AC3E}">
        <p14:creationId xmlns:p14="http://schemas.microsoft.com/office/powerpoint/2010/main" val="706264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65</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246" y="786392"/>
            <a:ext cx="7358800" cy="4298564"/>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825" y="5350016"/>
            <a:ext cx="6355642" cy="1105330"/>
          </a:xfrm>
          <a:prstGeom prst="rect">
            <a:avLst/>
          </a:prstGeom>
        </p:spPr>
      </p:pic>
    </p:spTree>
    <p:extLst>
      <p:ext uri="{BB962C8B-B14F-4D97-AF65-F5344CB8AC3E}">
        <p14:creationId xmlns:p14="http://schemas.microsoft.com/office/powerpoint/2010/main" val="1027969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66</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118" y="696834"/>
            <a:ext cx="7981950" cy="5419725"/>
          </a:xfrm>
          <a:prstGeom prst="rect">
            <a:avLst/>
          </a:prstGeom>
        </p:spPr>
      </p:pic>
    </p:spTree>
    <p:extLst>
      <p:ext uri="{BB962C8B-B14F-4D97-AF65-F5344CB8AC3E}">
        <p14:creationId xmlns:p14="http://schemas.microsoft.com/office/powerpoint/2010/main" val="1699304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67</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9435" y="973128"/>
            <a:ext cx="7198950" cy="5093135"/>
          </a:xfrm>
          <a:prstGeom prst="rect">
            <a:avLst/>
          </a:prstGeom>
        </p:spPr>
      </p:pic>
    </p:spTree>
    <p:extLst>
      <p:ext uri="{BB962C8B-B14F-4D97-AF65-F5344CB8AC3E}">
        <p14:creationId xmlns:p14="http://schemas.microsoft.com/office/powerpoint/2010/main" val="2134473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68</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4903" y="389320"/>
            <a:ext cx="5836501" cy="6066026"/>
          </a:xfrm>
          <a:prstGeom prst="rect">
            <a:avLst/>
          </a:prstGeom>
        </p:spPr>
      </p:pic>
    </p:spTree>
    <p:extLst>
      <p:ext uri="{BB962C8B-B14F-4D97-AF65-F5344CB8AC3E}">
        <p14:creationId xmlns:p14="http://schemas.microsoft.com/office/powerpoint/2010/main" val="1186741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69</a:t>
            </a:fld>
            <a:endParaRPr lang="zh-CN" altLang="en-US"/>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b="11294"/>
          <a:stretch/>
        </p:blipFill>
        <p:spPr>
          <a:xfrm>
            <a:off x="1649219" y="1409352"/>
            <a:ext cx="8998375" cy="3865176"/>
          </a:xfrm>
          <a:prstGeom prst="rect">
            <a:avLst/>
          </a:prstGeom>
        </p:spPr>
      </p:pic>
    </p:spTree>
    <p:extLst>
      <p:ext uri="{BB962C8B-B14F-4D97-AF65-F5344CB8AC3E}">
        <p14:creationId xmlns:p14="http://schemas.microsoft.com/office/powerpoint/2010/main" val="3265765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332C42-AD5D-45A1-A43C-4C4833CD4CB7}"/>
              </a:ext>
            </a:extLst>
          </p:cNvPr>
          <p:cNvSpPr>
            <a:spLocks noGrp="1"/>
          </p:cNvSpPr>
          <p:nvPr>
            <p:ph type="title"/>
          </p:nvPr>
        </p:nvSpPr>
        <p:spPr/>
        <p:txBody>
          <a:bodyPr/>
          <a:lstStyle/>
          <a:p>
            <a:r>
              <a:rPr lang="zh-CN" altLang="en-US" dirty="0"/>
              <a:t>调和函数</a:t>
            </a:r>
          </a:p>
        </p:txBody>
      </p:sp>
      <p:sp>
        <p:nvSpPr>
          <p:cNvPr id="3" name="内容占位符 2">
            <a:extLst>
              <a:ext uri="{FF2B5EF4-FFF2-40B4-BE49-F238E27FC236}">
                <a16:creationId xmlns:a16="http://schemas.microsoft.com/office/drawing/2014/main" id="{5E01E9AA-64B0-4FFC-AA8B-6F66B838C57A}"/>
              </a:ext>
            </a:extLst>
          </p:cNvPr>
          <p:cNvSpPr>
            <a:spLocks noGrp="1"/>
          </p:cNvSpPr>
          <p:nvPr>
            <p:ph idx="1"/>
          </p:nvPr>
        </p:nvSpPr>
        <p:spPr/>
        <p:txBody>
          <a:bodyPr/>
          <a:lstStyle/>
          <a:p>
            <a:r>
              <a:rPr lang="zh-CN" altLang="en-US" dirty="0"/>
              <a:t>性质</a:t>
            </a:r>
            <a:endParaRPr lang="en-US" altLang="zh-CN" dirty="0"/>
          </a:p>
          <a:p>
            <a:pPr lvl="1"/>
            <a:r>
              <a:rPr lang="zh-CN" altLang="en-US" dirty="0"/>
              <a:t>它必然是解析的，也就是空间内无穷次可微。</a:t>
            </a:r>
            <a:endParaRPr lang="en-US" altLang="zh-CN" dirty="0"/>
          </a:p>
          <a:p>
            <a:pPr lvl="2"/>
            <a:r>
              <a:rPr lang="zh-CN" altLang="en-US" dirty="0"/>
              <a:t>证明要用复变函数的知识了，略去。</a:t>
            </a:r>
            <a:endParaRPr lang="en-US" altLang="zh-CN" dirty="0"/>
          </a:p>
          <a:p>
            <a:pPr lvl="1"/>
            <a:r>
              <a:rPr lang="zh-CN" altLang="en-US" dirty="0"/>
              <a:t>其最大、最小值只能在边界上取得，除非函数为常函数。</a:t>
            </a:r>
            <a:endParaRPr lang="en-US" altLang="zh-CN" dirty="0"/>
          </a:p>
          <a:p>
            <a:pPr lvl="2"/>
            <a:r>
              <a:rPr lang="zh-CN" altLang="en-US" dirty="0"/>
              <a:t>若范围内存在最值，则该点梯度为零，当函数不为常函数时，可取邻域使得区域内函数值恒为非负或非正，并且取得非零值。从而与梯度的散度为零矛盾。</a:t>
            </a:r>
            <a:endParaRPr lang="en-US" altLang="zh-CN" dirty="0"/>
          </a:p>
          <a:p>
            <a:pPr lvl="1"/>
            <a:r>
              <a:rPr lang="zh-CN" altLang="en-US" dirty="0"/>
              <a:t>以空间中任意点为球心作任意半径的球，球体函数值的均值与球面函数值的均值相等。</a:t>
            </a:r>
          </a:p>
        </p:txBody>
      </p:sp>
      <p:sp>
        <p:nvSpPr>
          <p:cNvPr id="4" name="灯片编号占位符 3">
            <a:extLst>
              <a:ext uri="{FF2B5EF4-FFF2-40B4-BE49-F238E27FC236}">
                <a16:creationId xmlns:a16="http://schemas.microsoft.com/office/drawing/2014/main" id="{47215DB1-66B9-483D-851A-A0396DF216EE}"/>
              </a:ext>
            </a:extLst>
          </p:cNvPr>
          <p:cNvSpPr>
            <a:spLocks noGrp="1"/>
          </p:cNvSpPr>
          <p:nvPr>
            <p:ph type="sldNum" sz="quarter" idx="12"/>
          </p:nvPr>
        </p:nvSpPr>
        <p:spPr/>
        <p:txBody>
          <a:bodyPr/>
          <a:lstStyle/>
          <a:p>
            <a:fld id="{B2893457-2C09-4614-9563-EF47D4A98DCB}" type="slidenum">
              <a:rPr lang="zh-CN" altLang="en-US" smtClean="0"/>
              <a:t>7</a:t>
            </a:fld>
            <a:endParaRPr lang="zh-CN" altLang="en-US"/>
          </a:p>
        </p:txBody>
      </p:sp>
    </p:spTree>
    <p:extLst>
      <p:ext uri="{BB962C8B-B14F-4D97-AF65-F5344CB8AC3E}">
        <p14:creationId xmlns:p14="http://schemas.microsoft.com/office/powerpoint/2010/main" val="7994580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70</a:t>
            </a:fld>
            <a:endParaRPr lang="zh-CN" altLang="en-US"/>
          </a:p>
        </p:txBody>
      </p:sp>
      <p:sp>
        <p:nvSpPr>
          <p:cNvPr id="3" name="矩形 2"/>
          <p:cNvSpPr/>
          <p:nvPr/>
        </p:nvSpPr>
        <p:spPr>
          <a:xfrm>
            <a:off x="2981093" y="2804752"/>
            <a:ext cx="6798527" cy="830997"/>
          </a:xfrm>
          <a:prstGeom prst="rect">
            <a:avLst/>
          </a:prstGeom>
        </p:spPr>
        <p:txBody>
          <a:bodyPr wrap="square">
            <a:spAutoFit/>
          </a:bodyPr>
          <a:lstStyle/>
          <a:p>
            <a:r>
              <a:rPr lang="en-US" altLang="zh-CN" sz="4800">
                <a:latin typeface="黑体" panose="02010609060101010101" pitchFamily="49" charset="-122"/>
                <a:ea typeface="黑体" panose="02010609060101010101" pitchFamily="49" charset="-122"/>
              </a:rPr>
              <a:t>Poisson Mesh Editing </a:t>
            </a:r>
            <a:endParaRPr lang="zh-CN" altLang="en-US" sz="48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62618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71</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983" y="848770"/>
            <a:ext cx="11706225" cy="4848225"/>
          </a:xfrm>
          <a:prstGeom prst="rect">
            <a:avLst/>
          </a:prstGeom>
        </p:spPr>
      </p:pic>
    </p:spTree>
    <p:extLst>
      <p:ext uri="{BB962C8B-B14F-4D97-AF65-F5344CB8AC3E}">
        <p14:creationId xmlns:p14="http://schemas.microsoft.com/office/powerpoint/2010/main" val="436660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1951C9F7-0799-44A6-AE1E-6A08CBA92307}" type="slidenum">
              <a:rPr lang="zh-CN" altLang="en-US" smtClean="0"/>
              <a:t>72</a:t>
            </a:fld>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695" y="469968"/>
            <a:ext cx="10093196" cy="5802816"/>
          </a:xfrm>
          <a:prstGeom prst="rect">
            <a:avLst/>
          </a:prstGeom>
        </p:spPr>
      </p:pic>
    </p:spTree>
    <p:extLst>
      <p:ext uri="{BB962C8B-B14F-4D97-AF65-F5344CB8AC3E}">
        <p14:creationId xmlns:p14="http://schemas.microsoft.com/office/powerpoint/2010/main" val="718403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73</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148" y="735282"/>
            <a:ext cx="9968634" cy="5431341"/>
          </a:xfrm>
          <a:prstGeom prst="rect">
            <a:avLst/>
          </a:prstGeom>
        </p:spPr>
      </p:pic>
    </p:spTree>
    <p:extLst>
      <p:ext uri="{BB962C8B-B14F-4D97-AF65-F5344CB8AC3E}">
        <p14:creationId xmlns:p14="http://schemas.microsoft.com/office/powerpoint/2010/main" val="1254636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74</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049" y="747363"/>
            <a:ext cx="9624635" cy="5352353"/>
          </a:xfrm>
          <a:prstGeom prst="rect">
            <a:avLst/>
          </a:prstGeom>
        </p:spPr>
      </p:pic>
    </p:spTree>
    <p:extLst>
      <p:ext uri="{BB962C8B-B14F-4D97-AF65-F5344CB8AC3E}">
        <p14:creationId xmlns:p14="http://schemas.microsoft.com/office/powerpoint/2010/main" val="3765783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75</a:t>
            </a:fld>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634" y="1435952"/>
            <a:ext cx="8686800" cy="3562350"/>
          </a:xfrm>
          <a:prstGeom prst="rect">
            <a:avLst/>
          </a:prstGeom>
        </p:spPr>
      </p:pic>
    </p:spTree>
    <p:extLst>
      <p:ext uri="{BB962C8B-B14F-4D97-AF65-F5344CB8AC3E}">
        <p14:creationId xmlns:p14="http://schemas.microsoft.com/office/powerpoint/2010/main" val="758534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76</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3087" y="1371600"/>
            <a:ext cx="8505825" cy="4114800"/>
          </a:xfrm>
          <a:prstGeom prst="rect">
            <a:avLst/>
          </a:prstGeom>
        </p:spPr>
      </p:pic>
    </p:spTree>
    <p:extLst>
      <p:ext uri="{BB962C8B-B14F-4D97-AF65-F5344CB8AC3E}">
        <p14:creationId xmlns:p14="http://schemas.microsoft.com/office/powerpoint/2010/main" val="469217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77</a:t>
            </a:fld>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787" y="1895475"/>
            <a:ext cx="8734425" cy="3067050"/>
          </a:xfrm>
          <a:prstGeom prst="rect">
            <a:avLst/>
          </a:prstGeom>
        </p:spPr>
      </p:pic>
    </p:spTree>
    <p:extLst>
      <p:ext uri="{BB962C8B-B14F-4D97-AF65-F5344CB8AC3E}">
        <p14:creationId xmlns:p14="http://schemas.microsoft.com/office/powerpoint/2010/main" val="3783247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78</a:t>
            </a:fld>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312" y="1633537"/>
            <a:ext cx="8715375" cy="3590925"/>
          </a:xfrm>
          <a:prstGeom prst="rect">
            <a:avLst/>
          </a:prstGeom>
        </p:spPr>
      </p:pic>
    </p:spTree>
    <p:extLst>
      <p:ext uri="{BB962C8B-B14F-4D97-AF65-F5344CB8AC3E}">
        <p14:creationId xmlns:p14="http://schemas.microsoft.com/office/powerpoint/2010/main" val="2943312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79</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3191" y="1005933"/>
            <a:ext cx="6086475" cy="27051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2895" y="4292988"/>
            <a:ext cx="2447925" cy="1238250"/>
          </a:xfrm>
          <a:prstGeom prst="rect">
            <a:avLst/>
          </a:prstGeom>
        </p:spPr>
      </p:pic>
    </p:spTree>
    <p:extLst>
      <p:ext uri="{BB962C8B-B14F-4D97-AF65-F5344CB8AC3E}">
        <p14:creationId xmlns:p14="http://schemas.microsoft.com/office/powerpoint/2010/main" val="3570027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672958-E8B6-41CD-8AF1-B6C9EB2D24F8}"/>
              </a:ext>
            </a:extLst>
          </p:cNvPr>
          <p:cNvSpPr>
            <a:spLocks noGrp="1"/>
          </p:cNvSpPr>
          <p:nvPr>
            <p:ph type="title"/>
          </p:nvPr>
        </p:nvSpPr>
        <p:spPr/>
        <p:txBody>
          <a:bodyPr/>
          <a:lstStyle/>
          <a:p>
            <a:r>
              <a:rPr lang="zh-CN" altLang="en-US" dirty="0"/>
              <a:t>以静电场为例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AFC566A-FBC5-4608-9DB9-73BD32B4D3BF}"/>
                  </a:ext>
                </a:extLst>
              </p:cNvPr>
              <p:cNvSpPr>
                <a:spLocks noGrp="1"/>
              </p:cNvSpPr>
              <p:nvPr>
                <p:ph idx="1"/>
              </p:nvPr>
            </p:nvSpPr>
            <p:spPr/>
            <p:txBody>
              <a:bodyPr/>
              <a:lstStyle/>
              <a:p>
                <a:r>
                  <a:rPr lang="zh-CN" altLang="en-US" dirty="0"/>
                  <a:t>电场力</a:t>
                </a:r>
                <a14:m>
                  <m:oMath xmlns:m="http://schemas.openxmlformats.org/officeDocument/2006/math">
                    <m:r>
                      <a:rPr lang="en-US" altLang="zh-CN" b="1" i="1" dirty="0" smtClean="0">
                        <a:latin typeface="Cambria Math" panose="02040503050406030204" pitchFamily="18" charset="0"/>
                      </a:rPr>
                      <m:t>𝑭</m:t>
                    </m:r>
                    <m:r>
                      <a:rPr lang="en-US" altLang="zh-CN" b="0" i="0" dirty="0" smtClean="0">
                        <a:latin typeface="Cambria Math" panose="02040503050406030204" pitchFamily="18" charset="0"/>
                      </a:rPr>
                      <m:t>=</m:t>
                    </m:r>
                    <m:r>
                      <a:rPr lang="en-US" altLang="zh-CN" b="0" i="1" dirty="0" smtClean="0">
                        <a:latin typeface="Cambria Math" panose="02040503050406030204" pitchFamily="18" charset="0"/>
                      </a:rPr>
                      <m:t>𝑞</m:t>
                    </m:r>
                    <m:r>
                      <a:rPr lang="en-US" altLang="zh-CN" b="1" i="1" smtClean="0">
                        <a:latin typeface="Cambria Math" panose="02040503050406030204" pitchFamily="18" charset="0"/>
                      </a:rPr>
                      <m:t>𝑬</m:t>
                    </m:r>
                  </m:oMath>
                </a14:m>
                <a:r>
                  <a:rPr lang="zh-CN" altLang="en-US" dirty="0"/>
                  <a:t>，为求解运动方程需解出</a:t>
                </a:r>
                <a14:m>
                  <m:oMath xmlns:m="http://schemas.openxmlformats.org/officeDocument/2006/math">
                    <m:r>
                      <a:rPr lang="en-US" altLang="zh-CN" b="1" i="1" smtClean="0">
                        <a:latin typeface="Cambria Math" panose="02040503050406030204" pitchFamily="18" charset="0"/>
                      </a:rPr>
                      <m:t>𝑬</m:t>
                    </m:r>
                  </m:oMath>
                </a14:m>
                <a:r>
                  <a:rPr lang="zh-CN" altLang="en-US" dirty="0"/>
                  <a:t>。</a:t>
                </a:r>
                <a:endParaRPr lang="en-US" altLang="zh-CN" dirty="0"/>
              </a:p>
              <a:p>
                <a:pPr lvl="1"/>
                <a:r>
                  <a:rPr lang="zh-CN" altLang="en-US" dirty="0"/>
                  <a:t>定义电势</a:t>
                </a:r>
                <a14:m>
                  <m:oMath xmlns:m="http://schemas.openxmlformats.org/officeDocument/2006/math">
                    <m:r>
                      <a:rPr lang="en-US" altLang="zh-CN" b="0" i="1" smtClean="0">
                        <a:latin typeface="Cambria Math" panose="02040503050406030204" pitchFamily="18" charset="0"/>
                      </a:rPr>
                      <m:t>𝜙</m:t>
                    </m:r>
                  </m:oMath>
                </a14:m>
                <a:r>
                  <a:rPr lang="zh-CN" altLang="en-US" dirty="0"/>
                  <a:t>，使得</a:t>
                </a:r>
                <a14:m>
                  <m:oMath xmlns:m="http://schemas.openxmlformats.org/officeDocument/2006/math">
                    <m:r>
                      <a:rPr lang="en-US" altLang="zh-CN" b="1" i="1" smtClean="0">
                        <a:latin typeface="Cambria Math" panose="02040503050406030204" pitchFamily="18" charset="0"/>
                      </a:rPr>
                      <m:t>𝑬</m:t>
                    </m:r>
                    <m:r>
                      <a:rPr lang="en-US" altLang="zh-CN" b="0" i="1" smtClean="0">
                        <a:latin typeface="Cambria Math" panose="02040503050406030204" pitchFamily="18" charset="0"/>
                      </a:rPr>
                      <m:t>=−</m:t>
                    </m:r>
                    <m:r>
                      <a:rPr lang="en-US" altLang="zh-CN" b="0" i="0" smtClean="0">
                        <a:latin typeface="Cambria Math" panose="02040503050406030204" pitchFamily="18" charset="0"/>
                      </a:rPr>
                      <m:t>∇</m:t>
                    </m:r>
                    <m:r>
                      <a:rPr lang="en-US" altLang="zh-CN" b="0" i="1" smtClean="0">
                        <a:latin typeface="Cambria Math" panose="02040503050406030204" pitchFamily="18" charset="0"/>
                      </a:rPr>
                      <m:t>𝜙</m:t>
                    </m:r>
                  </m:oMath>
                </a14:m>
                <a:r>
                  <a:rPr lang="zh-CN" altLang="en-US" dirty="0"/>
                  <a:t>；</a:t>
                </a:r>
                <a:endParaRPr lang="en-US" altLang="zh-CN" dirty="0"/>
              </a:p>
              <a:p>
                <a:pPr lvl="1"/>
                <a:r>
                  <a:rPr lang="zh-CN" altLang="en-US" dirty="0"/>
                  <a:t>静电场的高斯定律给出</a:t>
                </a:r>
                <a14:m>
                  <m:oMath xmlns:m="http://schemas.openxmlformats.org/officeDocument/2006/math">
                    <m:r>
                      <a:rPr lang="en-US" altLang="zh-CN" b="0" i="0" smtClean="0">
                        <a:latin typeface="Cambria Math" panose="02040503050406030204" pitchFamily="18" charset="0"/>
                      </a:rPr>
                      <m:t>∇</m:t>
                    </m:r>
                    <m:r>
                      <a:rPr lang="en-US" altLang="zh-CN" b="0" i="1" smtClean="0">
                        <a:latin typeface="Cambria Math" panose="02040503050406030204" pitchFamily="18" charset="0"/>
                      </a:rPr>
                      <m:t>⋅</m:t>
                    </m:r>
                    <m:r>
                      <a:rPr lang="en-US" altLang="zh-CN" b="1" i="1" smtClean="0">
                        <a:latin typeface="Cambria Math" panose="02040503050406030204" pitchFamily="18" charset="0"/>
                      </a:rPr>
                      <m:t>𝑬</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𝜌</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𝜖</m:t>
                            </m:r>
                          </m:e>
                          <m:sub>
                            <m:r>
                              <a:rPr lang="en-US" altLang="zh-CN" b="0" i="1" smtClean="0">
                                <a:latin typeface="Cambria Math" panose="02040503050406030204" pitchFamily="18" charset="0"/>
                              </a:rPr>
                              <m:t>0</m:t>
                            </m:r>
                          </m:sub>
                        </m:sSub>
                      </m:den>
                    </m:f>
                    <m:r>
                      <a:rPr lang="zh-CN" altLang="en-US" i="1">
                        <a:latin typeface="Cambria Math" panose="02040503050406030204" pitchFamily="18" charset="0"/>
                      </a:rPr>
                      <m:t>。</m:t>
                    </m:r>
                  </m:oMath>
                </a14:m>
                <a:endParaRPr lang="en-US" altLang="zh-CN" dirty="0"/>
              </a:p>
              <a:p>
                <a:pPr lvl="1"/>
                <a:r>
                  <a:rPr lang="zh-CN" altLang="en-US" dirty="0"/>
                  <a:t>当电荷量密度为零时，给出拉普拉斯方程</a:t>
                </a:r>
                <a14:m>
                  <m:oMath xmlns:m="http://schemas.openxmlformats.org/officeDocument/2006/math">
                    <m:sSup>
                      <m:sSupPr>
                        <m:ctrlPr>
                          <a:rPr lang="en-US" altLang="zh-CN" b="0" i="1" smtClean="0">
                            <a:latin typeface="Cambria Math" panose="02040503050406030204" pitchFamily="18" charset="0"/>
                          </a:rPr>
                        </m:ctrlPr>
                      </m:sSupPr>
                      <m:e>
                        <m:r>
                          <a:rPr lang="en-US" altLang="zh-CN" b="0" i="0"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𝜙</m:t>
                    </m:r>
                    <m:r>
                      <a:rPr lang="en-US" altLang="zh-CN" b="0" i="1" smtClean="0">
                        <a:latin typeface="Cambria Math" panose="02040503050406030204" pitchFamily="18" charset="0"/>
                      </a:rPr>
                      <m:t>=0</m:t>
                    </m:r>
                  </m:oMath>
                </a14:m>
                <a:r>
                  <a:rPr lang="zh-CN" altLang="en-US" dirty="0"/>
                  <a:t>。</a:t>
                </a:r>
                <a:endParaRPr lang="en-US" altLang="zh-CN" dirty="0"/>
              </a:p>
              <a:p>
                <a:r>
                  <a:rPr lang="zh-CN" altLang="en-US" dirty="0"/>
                  <a:t>光有方程无法求解，还需加上边界条件。</a:t>
                </a:r>
                <a:endParaRPr lang="en-US" altLang="zh-CN" dirty="0"/>
              </a:p>
              <a:p>
                <a:pPr lvl="1"/>
                <a:r>
                  <a:rPr lang="zh-CN" altLang="en-US" dirty="0"/>
                  <a:t>第一类边界条件：给定边界面上的电势；</a:t>
                </a:r>
                <a:endParaRPr lang="en-US" altLang="zh-CN" dirty="0"/>
              </a:p>
              <a:p>
                <a:pPr lvl="1"/>
                <a:r>
                  <a:rPr lang="zh-CN" altLang="en-US" dirty="0"/>
                  <a:t>第二类边界条件：给定边界面上电势对法向量的偏导数。</a:t>
                </a:r>
                <a:endParaRPr lang="en-US" altLang="zh-CN" dirty="0"/>
              </a:p>
              <a:p>
                <a:pPr lvl="1"/>
                <a:r>
                  <a:rPr lang="zh-CN" altLang="en-US" dirty="0"/>
                  <a:t>此时有唯一解（反证法证明）。</a:t>
                </a:r>
              </a:p>
            </p:txBody>
          </p:sp>
        </mc:Choice>
        <mc:Fallback xmlns="">
          <p:sp>
            <p:nvSpPr>
              <p:cNvPr id="3" name="内容占位符 2">
                <a:extLst>
                  <a:ext uri="{FF2B5EF4-FFF2-40B4-BE49-F238E27FC236}">
                    <a16:creationId xmlns:a16="http://schemas.microsoft.com/office/drawing/2014/main" id="{5AFC566A-FBC5-4608-9DB9-73BD32B4D3BF}"/>
                  </a:ext>
                </a:extLst>
              </p:cNvPr>
              <p:cNvSpPr>
                <a:spLocks noGrp="1" noRot="1" noChangeAspect="1" noMove="1" noResize="1" noEditPoints="1" noAdjustHandles="1" noChangeArrowheads="1" noChangeShapeType="1" noTextEdit="1"/>
              </p:cNvSpPr>
              <p:nvPr>
                <p:ph idx="1"/>
              </p:nvPr>
            </p:nvSpPr>
            <p:spPr>
              <a:blipFill>
                <a:blip r:embed="rId2"/>
                <a:stretch>
                  <a:fillRect l="-1043" t="-280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780EA39-FFE2-4D00-BF83-AD26D59A0D34}"/>
              </a:ext>
            </a:extLst>
          </p:cNvPr>
          <p:cNvSpPr>
            <a:spLocks noGrp="1"/>
          </p:cNvSpPr>
          <p:nvPr>
            <p:ph type="sldNum" sz="quarter" idx="12"/>
          </p:nvPr>
        </p:nvSpPr>
        <p:spPr/>
        <p:txBody>
          <a:bodyPr/>
          <a:lstStyle/>
          <a:p>
            <a:fld id="{B2893457-2C09-4614-9563-EF47D4A98DCB}" type="slidenum">
              <a:rPr lang="zh-CN" altLang="en-US" smtClean="0"/>
              <a:t>8</a:t>
            </a:fld>
            <a:endParaRPr lang="zh-CN" altLang="en-US"/>
          </a:p>
        </p:txBody>
      </p:sp>
    </p:spTree>
    <p:extLst>
      <p:ext uri="{BB962C8B-B14F-4D97-AF65-F5344CB8AC3E}">
        <p14:creationId xmlns:p14="http://schemas.microsoft.com/office/powerpoint/2010/main" val="14655381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80</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2814" y="1276350"/>
            <a:ext cx="7105650" cy="4305300"/>
          </a:xfrm>
          <a:prstGeom prst="rect">
            <a:avLst/>
          </a:prstGeom>
        </p:spPr>
      </p:pic>
    </p:spTree>
    <p:extLst>
      <p:ext uri="{BB962C8B-B14F-4D97-AF65-F5344CB8AC3E}">
        <p14:creationId xmlns:p14="http://schemas.microsoft.com/office/powerpoint/2010/main" val="2480549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1C9F7-0799-44A6-AE1E-6A08CBA92307}" type="slidenum">
              <a:rPr lang="zh-CN" altLang="en-US" smtClean="0"/>
              <a:t>81</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864" y="478922"/>
            <a:ext cx="8591550" cy="286702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864" y="3520059"/>
            <a:ext cx="8505825" cy="2752725"/>
          </a:xfrm>
          <a:prstGeom prst="rect">
            <a:avLst/>
          </a:prstGeom>
        </p:spPr>
      </p:pic>
    </p:spTree>
    <p:extLst>
      <p:ext uri="{BB962C8B-B14F-4D97-AF65-F5344CB8AC3E}">
        <p14:creationId xmlns:p14="http://schemas.microsoft.com/office/powerpoint/2010/main" val="415482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43C80-B88A-49C5-A51F-E83A33472A85}"/>
              </a:ext>
            </a:extLst>
          </p:cNvPr>
          <p:cNvSpPr>
            <a:spLocks noGrp="1"/>
          </p:cNvSpPr>
          <p:nvPr>
            <p:ph type="title"/>
          </p:nvPr>
        </p:nvSpPr>
        <p:spPr/>
        <p:txBody>
          <a:bodyPr/>
          <a:lstStyle/>
          <a:p>
            <a:r>
              <a:rPr lang="zh-CN" altLang="en-US" dirty="0"/>
              <a:t>存在的问题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C76506B-DCD8-4414-B05A-F43BD15A29F1}"/>
                  </a:ext>
                </a:extLst>
              </p:cNvPr>
              <p:cNvSpPr>
                <a:spLocks noGrp="1"/>
              </p:cNvSpPr>
              <p:nvPr>
                <p:ph idx="1"/>
              </p:nvPr>
            </p:nvSpPr>
            <p:spPr/>
            <p:txBody>
              <a:bodyPr/>
              <a:lstStyle/>
              <a:p>
                <a:r>
                  <a:rPr lang="zh-CN" altLang="en-US" dirty="0"/>
                  <a:t>为什么存在这样的势函数</a:t>
                </a:r>
                <a14:m>
                  <m:oMath xmlns:m="http://schemas.openxmlformats.org/officeDocument/2006/math">
                    <m:r>
                      <a:rPr lang="en-US" altLang="zh-CN" b="0" i="1" smtClean="0">
                        <a:latin typeface="Cambria Math" panose="02040503050406030204" pitchFamily="18" charset="0"/>
                      </a:rPr>
                      <m:t>𝜙</m:t>
                    </m:r>
                  </m:oMath>
                </a14:m>
                <a:r>
                  <a:rPr lang="zh-CN" altLang="en-US" dirty="0"/>
                  <a:t>？</a:t>
                </a:r>
                <a:endParaRPr lang="en-US" altLang="zh-CN" dirty="0"/>
              </a:p>
              <a:p>
                <a:pPr lvl="1"/>
                <a:r>
                  <a:rPr lang="zh-CN" altLang="en-US" dirty="0"/>
                  <a:t>亥姆霍兹分解定理：矢量场由其散度、旋度和边界条件唯一确定，并一定可以写成下列形式</a:t>
                </a:r>
                <a:endParaRPr lang="en-US" altLang="zh-CN" dirty="0"/>
              </a:p>
              <a:p>
                <a:pPr lvl="2"/>
                <a14:m>
                  <m:oMath xmlns:m="http://schemas.openxmlformats.org/officeDocument/2006/math">
                    <m:r>
                      <a:rPr lang="en-US" altLang="zh-CN" b="1" i="1" smtClean="0">
                        <a:latin typeface="Cambria Math" panose="02040503050406030204" pitchFamily="18" charset="0"/>
                      </a:rPr>
                      <m:t>𝑭</m:t>
                    </m:r>
                    <m:r>
                      <a:rPr lang="en-US" altLang="zh-CN" b="0" i="1" smtClean="0">
                        <a:latin typeface="Cambria Math" panose="02040503050406030204" pitchFamily="18" charset="0"/>
                      </a:rPr>
                      <m:t>=−</m:t>
                    </m:r>
                    <m:r>
                      <a:rPr lang="en-US" altLang="zh-CN" b="0" i="0" smtClean="0">
                        <a:latin typeface="Cambria Math" panose="02040503050406030204" pitchFamily="18" charset="0"/>
                      </a:rPr>
                      <m:t>∇</m:t>
                    </m:r>
                    <m:r>
                      <a:rPr lang="en-US" altLang="zh-CN" b="0" i="1" smtClean="0">
                        <a:latin typeface="Cambria Math" panose="02040503050406030204" pitchFamily="18" charset="0"/>
                      </a:rPr>
                      <m:t>𝜙</m:t>
                    </m:r>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oMath>
                </a14:m>
                <a:endParaRPr lang="en-US" altLang="zh-CN" b="1" dirty="0"/>
              </a:p>
              <a:p>
                <a:pPr lvl="1"/>
                <a:r>
                  <a:rPr lang="zh-CN" altLang="en-US" dirty="0"/>
                  <a:t>可导出对于无旋场（</a:t>
                </a:r>
                <a14:m>
                  <m:oMath xmlns:m="http://schemas.openxmlformats.org/officeDocument/2006/math">
                    <m:r>
                      <a:rPr lang="en-US" altLang="zh-CN" b="0" i="0" smtClean="0">
                        <a:latin typeface="Cambria Math" panose="02040503050406030204" pitchFamily="18" charset="0"/>
                      </a:rPr>
                      <m:t>∇</m:t>
                    </m:r>
                    <m:r>
                      <a:rPr lang="en-US" altLang="zh-CN" b="0" i="1" smtClean="0">
                        <a:latin typeface="Cambria Math" panose="02040503050406030204" pitchFamily="18" charset="0"/>
                      </a:rPr>
                      <m:t>×</m:t>
                    </m:r>
                    <m:r>
                      <a:rPr lang="en-US" altLang="zh-CN" b="1" i="1" smtClean="0">
                        <a:latin typeface="Cambria Math" panose="02040503050406030204" pitchFamily="18" charset="0"/>
                      </a:rPr>
                      <m:t>𝑭</m:t>
                    </m:r>
                    <m:r>
                      <a:rPr lang="en-US" altLang="zh-CN" b="0" i="1" smtClean="0">
                        <a:latin typeface="Cambria Math" panose="02040503050406030204" pitchFamily="18" charset="0"/>
                      </a:rPr>
                      <m:t>=0</m:t>
                    </m:r>
                  </m:oMath>
                </a14:m>
                <a:r>
                  <a:rPr lang="zh-CN" altLang="en-US" dirty="0"/>
                  <a:t>），一定可以写成</a:t>
                </a:r>
                <a14:m>
                  <m:oMath xmlns:m="http://schemas.openxmlformats.org/officeDocument/2006/math">
                    <m:r>
                      <a:rPr lang="en-US" altLang="zh-CN" b="1" i="1" smtClean="0">
                        <a:latin typeface="Cambria Math" panose="02040503050406030204" pitchFamily="18" charset="0"/>
                      </a:rPr>
                      <m:t>𝑭</m:t>
                    </m:r>
                    <m:r>
                      <a:rPr lang="en-US" altLang="zh-CN" b="0" i="1" smtClean="0">
                        <a:latin typeface="Cambria Math" panose="02040503050406030204" pitchFamily="18" charset="0"/>
                      </a:rPr>
                      <m:t>=−</m:t>
                    </m:r>
                    <m:r>
                      <a:rPr lang="en-US" altLang="zh-CN" b="0" i="0" smtClean="0">
                        <a:latin typeface="Cambria Math" panose="02040503050406030204" pitchFamily="18" charset="0"/>
                      </a:rPr>
                      <m:t>∇</m:t>
                    </m:r>
                    <m:r>
                      <a:rPr lang="en-US" altLang="zh-CN" b="0" i="1" smtClean="0">
                        <a:latin typeface="Cambria Math" panose="02040503050406030204" pitchFamily="18" charset="0"/>
                      </a:rPr>
                      <m:t>𝜙</m:t>
                    </m:r>
                  </m:oMath>
                </a14:m>
                <a:r>
                  <a:rPr lang="zh-CN" altLang="en-US" dirty="0"/>
                  <a:t>的形式。</a:t>
                </a:r>
                <a:endParaRPr lang="en-US" altLang="zh-CN" dirty="0"/>
              </a:p>
              <a:p>
                <a:r>
                  <a:rPr lang="zh-CN" altLang="en-US" dirty="0"/>
                  <a:t>旋度</a:t>
                </a:r>
                <a:endParaRPr lang="en-US" altLang="zh-CN" dirty="0"/>
              </a:p>
              <a:p>
                <a:pPr lvl="1"/>
                <a:r>
                  <a:rPr lang="zh-CN" altLang="en-US" dirty="0"/>
                  <a:t>将</a:t>
                </a:r>
                <a:r>
                  <a:rPr lang="en-US" altLang="zh-CN" dirty="0" err="1"/>
                  <a:t>nabla</a:t>
                </a:r>
                <a:r>
                  <a:rPr lang="zh-CN" altLang="en-US" dirty="0"/>
                  <a:t>算子对矢量作叉乘。它表征的意义是，一个矢量场是否有“旋”，“旋”有多大。</a:t>
                </a:r>
                <a:endParaRPr lang="en-US" altLang="zh-CN" dirty="0"/>
              </a:p>
              <a:p>
                <a:pPr lvl="2"/>
                <a:r>
                  <a:rPr lang="zh-CN" altLang="en-US" dirty="0"/>
                  <a:t>从线积分的角度定义。不妨感性的理解。</a:t>
                </a:r>
                <a:endParaRPr lang="en-US" altLang="zh-CN" dirty="0"/>
              </a:p>
              <a:p>
                <a:pPr lvl="1"/>
                <a:r>
                  <a:rPr lang="zh-CN" altLang="en-US" dirty="0"/>
                  <a:t>静电场由于做功和路径无关，故是无旋的。</a:t>
                </a:r>
              </a:p>
            </p:txBody>
          </p:sp>
        </mc:Choice>
        <mc:Fallback xmlns="">
          <p:sp>
            <p:nvSpPr>
              <p:cNvPr id="3" name="内容占位符 2">
                <a:extLst>
                  <a:ext uri="{FF2B5EF4-FFF2-40B4-BE49-F238E27FC236}">
                    <a16:creationId xmlns:a16="http://schemas.microsoft.com/office/drawing/2014/main" id="{AC76506B-DCD8-4414-B05A-F43BD15A29F1}"/>
                  </a:ext>
                </a:extLst>
              </p:cNvPr>
              <p:cNvSpPr>
                <a:spLocks noGrp="1" noRot="1" noChangeAspect="1" noMove="1" noResize="1" noEditPoints="1" noAdjustHandles="1" noChangeArrowheads="1" noChangeShapeType="1" noTextEdit="1"/>
              </p:cNvSpPr>
              <p:nvPr>
                <p:ph idx="1"/>
              </p:nvPr>
            </p:nvSpPr>
            <p:spPr>
              <a:blipFill>
                <a:blip r:embed="rId2"/>
                <a:stretch>
                  <a:fillRect l="-1043" t="-2801" r="-237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F4688A02-7B54-431A-95D1-4803B5534BF9}"/>
              </a:ext>
            </a:extLst>
          </p:cNvPr>
          <p:cNvSpPr>
            <a:spLocks noGrp="1"/>
          </p:cNvSpPr>
          <p:nvPr>
            <p:ph type="sldNum" sz="quarter" idx="12"/>
          </p:nvPr>
        </p:nvSpPr>
        <p:spPr/>
        <p:txBody>
          <a:bodyPr/>
          <a:lstStyle/>
          <a:p>
            <a:fld id="{B2893457-2C09-4614-9563-EF47D4A98DCB}" type="slidenum">
              <a:rPr lang="zh-CN" altLang="en-US" smtClean="0"/>
              <a:t>9</a:t>
            </a:fld>
            <a:endParaRPr lang="zh-CN" altLang="en-US"/>
          </a:p>
        </p:txBody>
      </p:sp>
    </p:spTree>
    <p:extLst>
      <p:ext uri="{BB962C8B-B14F-4D97-AF65-F5344CB8AC3E}">
        <p14:creationId xmlns:p14="http://schemas.microsoft.com/office/powerpoint/2010/main" val="320389490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TotalTime>
  <Words>2387</Words>
  <Application>Microsoft Office PowerPoint</Application>
  <PresentationFormat>宽屏</PresentationFormat>
  <Paragraphs>322</Paragraphs>
  <Slides>81</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81</vt:i4>
      </vt:variant>
    </vt:vector>
  </HeadingPairs>
  <TitlesOfParts>
    <vt:vector size="92" baseType="lpstr">
      <vt:lpstr>-apple-system</vt:lpstr>
      <vt:lpstr>Microsoft JhengHei Light</vt:lpstr>
      <vt:lpstr>MingLiU_HKSCS</vt:lpstr>
      <vt:lpstr>等线</vt:lpstr>
      <vt:lpstr>黑体</vt:lpstr>
      <vt:lpstr>宋体</vt:lpstr>
      <vt:lpstr>Arial</vt:lpstr>
      <vt:lpstr>Cambria Math</vt:lpstr>
      <vt:lpstr>Times New Roman</vt:lpstr>
      <vt:lpstr>Office 主题​​</vt:lpstr>
      <vt:lpstr>Image</vt:lpstr>
      <vt:lpstr>Laplace and Poisson</vt:lpstr>
      <vt:lpstr>从梯度说起</vt:lpstr>
      <vt:lpstr>梯度场</vt:lpstr>
      <vt:lpstr>散度</vt:lpstr>
      <vt:lpstr>梯度场的散度</vt:lpstr>
      <vt:lpstr>拉普拉斯方程</vt:lpstr>
      <vt:lpstr>调和函数</vt:lpstr>
      <vt:lpstr>以静电场为例</vt:lpstr>
      <vt:lpstr>存在的问题</vt:lpstr>
      <vt:lpstr>还有哪些例子？</vt:lpstr>
      <vt:lpstr>让我们来求解吧！</vt:lpstr>
      <vt:lpstr>有限差分（格点法）</vt:lpstr>
      <vt:lpstr>格点法的求解</vt:lpstr>
      <vt:lpstr>有限元法 – 加权余量法</vt:lpstr>
      <vt:lpstr>有限元法 – 变分法</vt:lpstr>
      <vt:lpstr>隐藏在静电场中的另一个问题</vt:lpstr>
      <vt:lpstr>如何求解泊松方程？</vt:lpstr>
      <vt:lpstr>一些小问题</vt:lpstr>
      <vt:lpstr>球谐函数与球谐光照</vt:lpstr>
      <vt:lpstr>Thank you!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Laplace and Poisson</dc:title>
  <dc:creator>Xingyu Ni</dc:creator>
  <cp:lastModifiedBy>佚 游</cp:lastModifiedBy>
  <cp:revision>117</cp:revision>
  <dcterms:created xsi:type="dcterms:W3CDTF">2018-12-09T10:49:25Z</dcterms:created>
  <dcterms:modified xsi:type="dcterms:W3CDTF">2018-12-10T08:52:25Z</dcterms:modified>
</cp:coreProperties>
</file>